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308" r:id="rId4"/>
    <p:sldId id="283" r:id="rId5"/>
    <p:sldId id="290" r:id="rId6"/>
    <p:sldId id="291" r:id="rId7"/>
    <p:sldId id="284" r:id="rId8"/>
    <p:sldId id="309" r:id="rId9"/>
    <p:sldId id="258" r:id="rId10"/>
    <p:sldId id="259" r:id="rId11"/>
    <p:sldId id="260" r:id="rId12"/>
    <p:sldId id="310" r:id="rId13"/>
    <p:sldId id="262" r:id="rId14"/>
    <p:sldId id="263" r:id="rId15"/>
    <p:sldId id="265" r:id="rId16"/>
    <p:sldId id="285" r:id="rId17"/>
    <p:sldId id="286" r:id="rId18"/>
    <p:sldId id="287" r:id="rId19"/>
    <p:sldId id="288" r:id="rId20"/>
    <p:sldId id="289"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75" d="100"/>
          <a:sy n="75" d="100"/>
        </p:scale>
        <p:origin x="-1666" y="-259"/>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9AE2D7-BB4B-4402-9242-AFA39B485D38}" type="datetimeFigureOut">
              <a:rPr lang="en-US" smtClean="0"/>
              <a:t>10/17/2023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F331CF-98F6-488B-A129-200FDBC80AB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AF331CF-98F6-488B-A129-200FDBC80ABA}" type="slidenum">
              <a:rPr lang="en-US" smtClean="0"/>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10/16/2023</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10/16/2023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2" name="Title 1"/>
          <p:cNvSpPr>
            <a:spLocks noGrp="1"/>
          </p:cNvSpPr>
          <p:nvPr>
            <p:ph type="ctrTitle"/>
          </p:nvPr>
        </p:nvSpPr>
        <p:spPr/>
        <p:txBody>
          <a:bodyPr/>
          <a:lstStyle/>
          <a:p>
            <a:r>
              <a:rPr smtClean="0"/>
              <a:t>Auto Scaling Group</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228600"/>
            <a:ext cx="8534400" cy="4572000"/>
          </a:xfrm>
        </p:spPr>
        <p:txBody>
          <a:bodyPr>
            <a:normAutofit/>
          </a:bodyPr>
          <a:lstStyle/>
          <a:p>
            <a:pPr>
              <a:buNone/>
            </a:pPr>
            <a:r>
              <a:rPr lang="en-US" sz="1800" b="1" dirty="0" smtClean="0"/>
              <a:t>1. Scale </a:t>
            </a:r>
            <a:r>
              <a:rPr lang="en-US" sz="1800" b="1" dirty="0" smtClean="0"/>
              <a:t>In</a:t>
            </a:r>
            <a:r>
              <a:rPr lang="en-US" sz="1800" dirty="0" smtClean="0"/>
              <a:t>:</a:t>
            </a:r>
          </a:p>
          <a:p>
            <a:pPr lvl="1"/>
            <a:r>
              <a:rPr lang="en-US" sz="1800" b="1" dirty="0" smtClean="0"/>
              <a:t>Definition</a:t>
            </a:r>
            <a:r>
              <a:rPr lang="en-US" sz="1800" dirty="0" smtClean="0"/>
              <a:t>: Scaling in (or down) involves decreasing the number of running instances in response to reduced demand or as a cost-saving measure.</a:t>
            </a:r>
          </a:p>
          <a:p>
            <a:pPr lvl="1"/>
            <a:r>
              <a:rPr lang="en-US" sz="1800" b="1" dirty="0" smtClean="0"/>
              <a:t>When Does it Happen</a:t>
            </a:r>
            <a:r>
              <a:rPr lang="en-US" sz="1800" dirty="0" smtClean="0"/>
              <a:t>:</a:t>
            </a:r>
          </a:p>
          <a:p>
            <a:pPr lvl="2"/>
            <a:r>
              <a:rPr lang="en-US" sz="1800" dirty="0" smtClean="0"/>
              <a:t>Auto Scaling may initiate a scale in operation when the average metrics (e.g., CPU utilization, request count) fall below a certain threshold defined in the scaling policy.</a:t>
            </a:r>
          </a:p>
          <a:p>
            <a:pPr lvl="1"/>
            <a:r>
              <a:rPr lang="en-US" sz="1800" b="1" dirty="0" smtClean="0"/>
              <a:t>Use Case</a:t>
            </a:r>
            <a:r>
              <a:rPr lang="en-US" sz="1800" dirty="0" smtClean="0"/>
              <a:t>:</a:t>
            </a:r>
          </a:p>
          <a:p>
            <a:pPr lvl="2"/>
            <a:r>
              <a:rPr lang="en-US" sz="1800" dirty="0" smtClean="0"/>
              <a:t>Typically used during periods of low demand, such as late at night or during weekends, to save costs. It's also employed when traffic patterns return to normal after a spike.</a:t>
            </a:r>
          </a:p>
          <a:p>
            <a:pPr lvl="1"/>
            <a:r>
              <a:rPr lang="en-US" sz="1800" b="1" dirty="0" smtClean="0"/>
              <a:t>Result</a:t>
            </a:r>
            <a:r>
              <a:rPr lang="en-US" sz="1800" dirty="0" smtClean="0"/>
              <a:t>:</a:t>
            </a:r>
          </a:p>
          <a:p>
            <a:pPr lvl="2"/>
            <a:r>
              <a:rPr lang="en-US" sz="1800" dirty="0" smtClean="0"/>
              <a:t>Instances are terminated, reducing the number of active instances in the Auto Scaling group.</a:t>
            </a:r>
          </a:p>
          <a:p>
            <a:endParaRPr lang="en-US" sz="1800" dirty="0"/>
          </a:p>
        </p:txBody>
      </p:sp>
      <p:pic>
        <p:nvPicPr>
          <p:cNvPr id="2051" name="Picture 3"/>
          <p:cNvPicPr>
            <a:picLocks noChangeAspect="1" noChangeArrowheads="1"/>
          </p:cNvPicPr>
          <p:nvPr/>
        </p:nvPicPr>
        <p:blipFill>
          <a:blip r:embed="rId2"/>
          <a:srcRect/>
          <a:stretch>
            <a:fillRect/>
          </a:stretch>
        </p:blipFill>
        <p:spPr bwMode="auto">
          <a:xfrm>
            <a:off x="3048000" y="3733800"/>
            <a:ext cx="5257800" cy="2985866"/>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534400" cy="792162"/>
          </a:xfrm>
        </p:spPr>
        <p:txBody>
          <a:bodyPr>
            <a:normAutofit/>
          </a:bodyPr>
          <a:lstStyle/>
          <a:p>
            <a:pPr algn="ctr"/>
            <a:r>
              <a:rPr lang="en-US" sz="3600" b="1" u="sng" dirty="0" smtClean="0"/>
              <a:t>5</a:t>
            </a:r>
            <a:r>
              <a:rPr lang="en-US" sz="3600" b="1" u="sng" dirty="0" smtClean="0"/>
              <a:t>.ASG Architecture</a:t>
            </a:r>
            <a:endParaRPr lang="en-US" sz="3600" b="1" u="sng" dirty="0"/>
          </a:p>
        </p:txBody>
      </p:sp>
      <p:sp>
        <p:nvSpPr>
          <p:cNvPr id="3" name="Content Placeholder 2"/>
          <p:cNvSpPr>
            <a:spLocks noGrp="1"/>
          </p:cNvSpPr>
          <p:nvPr>
            <p:ph sz="quarter" idx="1"/>
          </p:nvPr>
        </p:nvSpPr>
        <p:spPr/>
        <p:txBody>
          <a:bodyPr/>
          <a:lstStyle/>
          <a:p>
            <a:endParaRPr lang="en-US"/>
          </a:p>
        </p:txBody>
      </p:sp>
      <p:pic>
        <p:nvPicPr>
          <p:cNvPr id="5" name="Picture 2"/>
          <p:cNvPicPr>
            <a:picLocks noChangeAspect="1" noChangeArrowheads="1"/>
          </p:cNvPicPr>
          <p:nvPr/>
        </p:nvPicPr>
        <p:blipFill>
          <a:blip r:embed="rId2"/>
          <a:srcRect/>
          <a:stretch>
            <a:fillRect/>
          </a:stretch>
        </p:blipFill>
        <p:spPr bwMode="auto">
          <a:xfrm>
            <a:off x="609600" y="1676400"/>
            <a:ext cx="8034338" cy="4544391"/>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715962"/>
          </a:xfrm>
        </p:spPr>
        <p:txBody>
          <a:bodyPr>
            <a:normAutofit/>
          </a:bodyPr>
          <a:lstStyle/>
          <a:p>
            <a:pPr algn="ctr"/>
            <a:r>
              <a:rPr lang="en-US" sz="3600" b="1" u="sng" dirty="0" smtClean="0"/>
              <a:t>6. Network </a:t>
            </a:r>
            <a:r>
              <a:rPr lang="en-US" sz="3600" b="1" u="sng" dirty="0" smtClean="0"/>
              <a:t>Load Balancer (NLB)</a:t>
            </a:r>
            <a:endParaRPr lang="en-US" sz="3600" b="1" u="sng" dirty="0"/>
          </a:p>
        </p:txBody>
      </p:sp>
      <p:sp>
        <p:nvSpPr>
          <p:cNvPr id="3" name="Content Placeholder 2"/>
          <p:cNvSpPr>
            <a:spLocks noGrp="1"/>
          </p:cNvSpPr>
          <p:nvPr>
            <p:ph sz="quarter" idx="1"/>
          </p:nvPr>
        </p:nvSpPr>
        <p:spPr>
          <a:xfrm>
            <a:off x="381000" y="1447800"/>
            <a:ext cx="8305800" cy="4572000"/>
          </a:xfrm>
        </p:spPr>
        <p:txBody>
          <a:bodyPr>
            <a:normAutofit/>
          </a:bodyPr>
          <a:lstStyle/>
          <a:p>
            <a:r>
              <a:rPr lang="en-US" sz="1800" dirty="0" smtClean="0"/>
              <a:t>Network Load Balancer (NLB) is an AWS service that distributes incoming network traffic across a group of Amazon EC2 instances or IP targets. It operates at the transport layer (Layer 4) of the OSI model, meaning it routes traffic based on IP protocol data units (IP packets) and can handle high levels of traffic with extremely low latency.</a:t>
            </a:r>
          </a:p>
          <a:p>
            <a:r>
              <a:rPr lang="en-US" sz="1800" dirty="0" smtClean="0"/>
              <a:t>Here are some key points about Network Load Balancer (NLB):</a:t>
            </a:r>
          </a:p>
          <a:p>
            <a:r>
              <a:rPr lang="en-US" sz="1800" b="1" dirty="0" smtClean="0"/>
              <a:t>Layer 4 Load Balancer</a:t>
            </a:r>
            <a:r>
              <a:rPr lang="en-US" sz="1800" dirty="0" smtClean="0"/>
              <a:t>:</a:t>
            </a:r>
          </a:p>
          <a:p>
            <a:pPr lvl="1"/>
            <a:r>
              <a:rPr lang="en-US" sz="1800" dirty="0" smtClean="0"/>
              <a:t>NLB operates at the transport layer (Layer 4) of the OSI model. It routes traffic based on IP protocol data units (IP packets).</a:t>
            </a:r>
          </a:p>
          <a:p>
            <a:r>
              <a:rPr lang="en-US" sz="1800" b="1" dirty="0" smtClean="0"/>
              <a:t>Target Types</a:t>
            </a:r>
            <a:r>
              <a:rPr lang="en-US" sz="1800" dirty="0" smtClean="0"/>
              <a:t>:</a:t>
            </a:r>
          </a:p>
          <a:p>
            <a:pPr lvl="1"/>
            <a:r>
              <a:rPr lang="en-US" sz="1800" dirty="0" smtClean="0"/>
              <a:t>NLB supports routing traffic to both Amazon EC2 instances and IP addresses.</a:t>
            </a:r>
          </a:p>
          <a:p>
            <a:r>
              <a:rPr lang="en-US" sz="1800" b="1" dirty="0" smtClean="0"/>
              <a:t>Performance</a:t>
            </a:r>
            <a:r>
              <a:rPr lang="en-US" sz="1800" dirty="0" smtClean="0"/>
              <a:t>:</a:t>
            </a:r>
          </a:p>
          <a:p>
            <a:pPr lvl="1"/>
            <a:r>
              <a:rPr lang="en-US" sz="1800" dirty="0" smtClean="0"/>
              <a:t>NLB is designed to handle extremely high levels of traffic and millions of requests per second. It is well-suited for applications that require high performance and low latency.</a:t>
            </a:r>
          </a:p>
          <a:p>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123" name="Picture 3"/>
          <p:cNvPicPr>
            <a:picLocks noChangeAspect="1" noChangeArrowheads="1"/>
          </p:cNvPicPr>
          <p:nvPr/>
        </p:nvPicPr>
        <p:blipFill>
          <a:blip r:embed="rId2"/>
          <a:srcRect/>
          <a:stretch>
            <a:fillRect/>
          </a:stretch>
        </p:blipFill>
        <p:spPr bwMode="auto">
          <a:xfrm>
            <a:off x="336884" y="1447800"/>
            <a:ext cx="8807116" cy="464820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22225" y="838200"/>
            <a:ext cx="9097963" cy="51816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12700" y="847725"/>
            <a:ext cx="9117013" cy="516255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715962"/>
          </a:xfrm>
        </p:spPr>
        <p:txBody>
          <a:bodyPr>
            <a:normAutofit fontScale="90000"/>
          </a:bodyPr>
          <a:lstStyle/>
          <a:p>
            <a:pPr algn="ctr"/>
            <a:r>
              <a:rPr lang="en-US" b="1" u="sng" dirty="0" smtClean="0"/>
              <a:t>7. Steps to Create Auto Scaling Group</a:t>
            </a:r>
            <a:endParaRPr lang="en-US" b="1" u="sng" dirty="0"/>
          </a:p>
        </p:txBody>
      </p:sp>
      <p:sp>
        <p:nvSpPr>
          <p:cNvPr id="3" name="Content Placeholder 2"/>
          <p:cNvSpPr>
            <a:spLocks noGrp="1"/>
          </p:cNvSpPr>
          <p:nvPr>
            <p:ph sz="quarter" idx="1"/>
          </p:nvPr>
        </p:nvSpPr>
        <p:spPr>
          <a:xfrm>
            <a:off x="304800" y="1447800"/>
            <a:ext cx="8382000" cy="4572000"/>
          </a:xfrm>
        </p:spPr>
        <p:txBody>
          <a:bodyPr>
            <a:normAutofit/>
          </a:bodyPr>
          <a:lstStyle/>
          <a:p>
            <a:r>
              <a:rPr lang="en-US" sz="1800" dirty="0" smtClean="0"/>
              <a:t>Required components to create ASG</a:t>
            </a:r>
          </a:p>
          <a:p>
            <a:endParaRPr lang="en-US" sz="1800" dirty="0" smtClean="0"/>
          </a:p>
          <a:p>
            <a:endParaRPr lang="en-US" sz="1800" dirty="0" smtClean="0"/>
          </a:p>
          <a:p>
            <a:endParaRPr lang="en-US" sz="1800" dirty="0" smtClean="0"/>
          </a:p>
          <a:p>
            <a:pPr>
              <a:buNone/>
            </a:pPr>
            <a:endParaRPr lang="en-US" sz="1800" dirty="0" smtClean="0"/>
          </a:p>
          <a:p>
            <a:r>
              <a:rPr lang="en-US" sz="1800" dirty="0" smtClean="0"/>
              <a:t>Step 1: create VPC, here I have created </a:t>
            </a:r>
            <a:r>
              <a:rPr lang="en-US" sz="1800" dirty="0" err="1" smtClean="0"/>
              <a:t>vpc</a:t>
            </a:r>
            <a:r>
              <a:rPr lang="en-US" sz="1800" dirty="0" smtClean="0"/>
              <a:t> with the name “</a:t>
            </a:r>
            <a:r>
              <a:rPr lang="en-US" sz="1800" b="1" dirty="0" smtClean="0">
                <a:solidFill>
                  <a:srgbClr val="FF0000"/>
                </a:solidFill>
              </a:rPr>
              <a:t>ASG</a:t>
            </a:r>
            <a:r>
              <a:rPr lang="en-US" sz="1800" dirty="0" smtClean="0"/>
              <a:t>”.</a:t>
            </a:r>
            <a:endParaRPr lang="en-US" sz="1800" dirty="0" smtClean="0"/>
          </a:p>
          <a:p>
            <a:pPr lvl="1"/>
            <a:r>
              <a:rPr lang="en-US" sz="1600" dirty="0" smtClean="0"/>
              <a:t>Now in </a:t>
            </a:r>
            <a:r>
              <a:rPr lang="en-US" sz="1600" dirty="0" err="1" smtClean="0"/>
              <a:t>vpc</a:t>
            </a:r>
            <a:r>
              <a:rPr lang="en-US" sz="1600" dirty="0" smtClean="0"/>
              <a:t> we need to create subnets, and route table.</a:t>
            </a:r>
          </a:p>
        </p:txBody>
      </p:sp>
      <p:pic>
        <p:nvPicPr>
          <p:cNvPr id="2050" name="Picture 2"/>
          <p:cNvPicPr>
            <a:picLocks noChangeAspect="1" noChangeArrowheads="1"/>
          </p:cNvPicPr>
          <p:nvPr/>
        </p:nvPicPr>
        <p:blipFill>
          <a:blip r:embed="rId2"/>
          <a:srcRect/>
          <a:stretch>
            <a:fillRect/>
          </a:stretch>
        </p:blipFill>
        <p:spPr bwMode="auto">
          <a:xfrm>
            <a:off x="990600" y="1828800"/>
            <a:ext cx="6659563" cy="12287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28600" y="4114800"/>
            <a:ext cx="8693150" cy="1692700"/>
          </a:xfrm>
          <a:prstGeom prst="rect">
            <a:avLst/>
          </a:prstGeom>
          <a:noFill/>
          <a:ln w="9525">
            <a:noFill/>
            <a:miter lim="800000"/>
            <a:headEnd/>
            <a:tailEnd/>
          </a:ln>
          <a:effectLst/>
        </p:spPr>
      </p:pic>
      <p:sp>
        <p:nvSpPr>
          <p:cNvPr id="8" name="Rectangle 7"/>
          <p:cNvSpPr/>
          <p:nvPr/>
        </p:nvSpPr>
        <p:spPr>
          <a:xfrm>
            <a:off x="1600200" y="5334000"/>
            <a:ext cx="15240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81000"/>
            <a:ext cx="8458200" cy="4572000"/>
          </a:xfrm>
        </p:spPr>
        <p:txBody>
          <a:bodyPr>
            <a:normAutofit/>
          </a:bodyPr>
          <a:lstStyle/>
          <a:p>
            <a:r>
              <a:rPr lang="en-US" sz="1800" dirty="0" smtClean="0"/>
              <a:t>We have created 4 subnets where public_sn-01, Priv_sn-01 in “us-east-1a”, and public_sn-02, priv_sn-02 in “us-east-1b”zone.</a:t>
            </a:r>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Create Internet Gateway and attach it to the created VPC.</a:t>
            </a:r>
            <a:endParaRPr lang="en-US" sz="1800" dirty="0"/>
          </a:p>
        </p:txBody>
      </p:sp>
      <p:pic>
        <p:nvPicPr>
          <p:cNvPr id="3074" name="Picture 2"/>
          <p:cNvPicPr>
            <a:picLocks noChangeAspect="1" noChangeArrowheads="1"/>
          </p:cNvPicPr>
          <p:nvPr/>
        </p:nvPicPr>
        <p:blipFill>
          <a:blip r:embed="rId2"/>
          <a:srcRect/>
          <a:stretch>
            <a:fillRect/>
          </a:stretch>
        </p:blipFill>
        <p:spPr bwMode="auto">
          <a:xfrm>
            <a:off x="362743" y="1371600"/>
            <a:ext cx="8781257" cy="9906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04800" y="3352800"/>
            <a:ext cx="8304670" cy="27432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8153400" cy="4572000"/>
          </a:xfrm>
        </p:spPr>
        <p:txBody>
          <a:bodyPr>
            <a:normAutofit/>
          </a:bodyPr>
          <a:lstStyle/>
          <a:p>
            <a:r>
              <a:rPr lang="en-US" sz="1800" dirty="0" smtClean="0"/>
              <a:t>Create 2 route tables one for public, and one for private.</a:t>
            </a:r>
          </a:p>
          <a:p>
            <a:pPr lvl="1"/>
            <a:r>
              <a:rPr lang="en-US" sz="1600" dirty="0" smtClean="0"/>
              <a:t>Created public-</a:t>
            </a:r>
            <a:r>
              <a:rPr lang="en-US" sz="1600" dirty="0" err="1" smtClean="0"/>
              <a:t>rt</a:t>
            </a:r>
            <a:r>
              <a:rPr lang="en-US" sz="1600" dirty="0" smtClean="0"/>
              <a:t>, subnets associated with public subnets, along with the local and internet gateway routes</a:t>
            </a:r>
          </a:p>
          <a:p>
            <a:pPr lvl="1"/>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a:p>
            <a:pPr lvl="1"/>
            <a:r>
              <a:rPr lang="en-US" sz="1600" dirty="0" smtClean="0"/>
              <a:t>. </a:t>
            </a:r>
            <a:r>
              <a:rPr lang="en-US" sz="1600" dirty="0" smtClean="0"/>
              <a:t>Created </a:t>
            </a:r>
            <a:r>
              <a:rPr lang="en-US" sz="1600" dirty="0" err="1" smtClean="0"/>
              <a:t>priv-rt</a:t>
            </a:r>
            <a:r>
              <a:rPr lang="en-US" sz="1600" dirty="0" smtClean="0"/>
              <a:t>, subnets associated with </a:t>
            </a:r>
            <a:r>
              <a:rPr lang="en-US" sz="1600" dirty="0" err="1" smtClean="0"/>
              <a:t>priv</a:t>
            </a:r>
            <a:r>
              <a:rPr lang="en-US" sz="1600" dirty="0" smtClean="0"/>
              <a:t> subnets, attached with only local gateway.</a:t>
            </a:r>
            <a:endParaRPr lang="en-US" sz="1600" dirty="0" smtClean="0"/>
          </a:p>
          <a:p>
            <a:pPr lvl="1"/>
            <a:endParaRPr lang="en-US" sz="1600" dirty="0"/>
          </a:p>
        </p:txBody>
      </p:sp>
      <p:pic>
        <p:nvPicPr>
          <p:cNvPr id="4098" name="Picture 2"/>
          <p:cNvPicPr>
            <a:picLocks noChangeAspect="1" noChangeArrowheads="1"/>
          </p:cNvPicPr>
          <p:nvPr/>
        </p:nvPicPr>
        <p:blipFill>
          <a:blip r:embed="rId2"/>
          <a:srcRect/>
          <a:stretch>
            <a:fillRect/>
          </a:stretch>
        </p:blipFill>
        <p:spPr bwMode="auto">
          <a:xfrm>
            <a:off x="152400" y="4038600"/>
            <a:ext cx="4495800" cy="2438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228600" y="1295400"/>
            <a:ext cx="4525016" cy="2209800"/>
          </a:xfrm>
          <a:prstGeom prst="rect">
            <a:avLst/>
          </a:prstGeom>
          <a:noFill/>
          <a:ln w="9525">
            <a:noFill/>
            <a:miter lim="800000"/>
            <a:headEnd/>
            <a:tailEnd/>
          </a:ln>
          <a:effectLst/>
        </p:spPr>
      </p:pic>
      <p:pic>
        <p:nvPicPr>
          <p:cNvPr id="4101" name="Picture 5"/>
          <p:cNvPicPr>
            <a:picLocks noChangeAspect="1" noChangeArrowheads="1"/>
          </p:cNvPicPr>
          <p:nvPr/>
        </p:nvPicPr>
        <p:blipFill>
          <a:blip r:embed="rId4"/>
          <a:srcRect t="-7407" r="37923"/>
          <a:stretch>
            <a:fillRect/>
          </a:stretch>
        </p:blipFill>
        <p:spPr bwMode="auto">
          <a:xfrm>
            <a:off x="4724400" y="1295400"/>
            <a:ext cx="4269828" cy="1905000"/>
          </a:xfrm>
          <a:prstGeom prst="rect">
            <a:avLst/>
          </a:prstGeom>
          <a:noFill/>
          <a:ln w="9525">
            <a:noFill/>
            <a:miter lim="800000"/>
            <a:headEnd/>
            <a:tailEnd/>
          </a:ln>
          <a:effectLst/>
        </p:spPr>
      </p:pic>
      <p:pic>
        <p:nvPicPr>
          <p:cNvPr id="4102" name="Picture 6"/>
          <p:cNvPicPr>
            <a:picLocks noChangeAspect="1" noChangeArrowheads="1"/>
          </p:cNvPicPr>
          <p:nvPr/>
        </p:nvPicPr>
        <p:blipFill>
          <a:blip r:embed="rId5"/>
          <a:srcRect/>
          <a:stretch>
            <a:fillRect/>
          </a:stretch>
        </p:blipFill>
        <p:spPr bwMode="auto">
          <a:xfrm>
            <a:off x="4519612" y="4038600"/>
            <a:ext cx="4471988" cy="22860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81000"/>
            <a:ext cx="8305800" cy="4572000"/>
          </a:xfrm>
        </p:spPr>
        <p:txBody>
          <a:bodyPr>
            <a:normAutofit/>
          </a:bodyPr>
          <a:lstStyle/>
          <a:p>
            <a:r>
              <a:rPr lang="en-US" sz="1800" dirty="0" smtClean="0"/>
              <a:t>Create NAT Gateway with elastic </a:t>
            </a:r>
            <a:r>
              <a:rPr lang="en-US" sz="1800" dirty="0" err="1" smtClean="0"/>
              <a:t>ip</a:t>
            </a:r>
            <a:r>
              <a:rPr lang="en-US" sz="1800" dirty="0" smtClean="0"/>
              <a:t>.</a:t>
            </a:r>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Attach your </a:t>
            </a:r>
            <a:r>
              <a:rPr lang="en-US" sz="1800" dirty="0" err="1" smtClean="0"/>
              <a:t>nat</a:t>
            </a:r>
            <a:r>
              <a:rPr lang="en-US" sz="1800" dirty="0" smtClean="0"/>
              <a:t> gateway to your private route table.</a:t>
            </a:r>
          </a:p>
          <a:p>
            <a:r>
              <a:rPr lang="en-US" sz="1800" dirty="0" smtClean="0"/>
              <a:t>Now your done with the 1</a:t>
            </a:r>
            <a:r>
              <a:rPr lang="en-US" sz="1800" baseline="30000" dirty="0" smtClean="0"/>
              <a:t>st</a:t>
            </a:r>
            <a:r>
              <a:rPr lang="en-US" sz="1800" dirty="0" smtClean="0"/>
              <a:t> step of ASG.</a:t>
            </a:r>
          </a:p>
          <a:p>
            <a:endParaRPr lang="en-US" sz="1800" dirty="0"/>
          </a:p>
        </p:txBody>
      </p:sp>
      <p:pic>
        <p:nvPicPr>
          <p:cNvPr id="5122" name="Picture 2"/>
          <p:cNvPicPr>
            <a:picLocks noChangeAspect="1" noChangeArrowheads="1"/>
          </p:cNvPicPr>
          <p:nvPr/>
        </p:nvPicPr>
        <p:blipFill>
          <a:blip r:embed="rId2"/>
          <a:srcRect/>
          <a:stretch>
            <a:fillRect/>
          </a:stretch>
        </p:blipFill>
        <p:spPr bwMode="auto">
          <a:xfrm>
            <a:off x="304800" y="990600"/>
            <a:ext cx="8359775" cy="1369081"/>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304800" y="3276600"/>
            <a:ext cx="8305380" cy="31242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a:t>
            </a:r>
            <a:endParaRPr lang="en-US" dirty="0"/>
          </a:p>
        </p:txBody>
      </p:sp>
      <p:sp>
        <p:nvSpPr>
          <p:cNvPr id="3" name="Text Placeholder 2"/>
          <p:cNvSpPr>
            <a:spLocks noGrp="1"/>
          </p:cNvSpPr>
          <p:nvPr>
            <p:ph type="body" idx="1"/>
          </p:nvPr>
        </p:nvSpPr>
        <p:spPr>
          <a:xfrm>
            <a:off x="722313" y="2547938"/>
            <a:ext cx="7772400" cy="3395662"/>
          </a:xfrm>
        </p:spPr>
        <p:txBody>
          <a:bodyPr>
            <a:normAutofit/>
          </a:bodyPr>
          <a:lstStyle/>
          <a:p>
            <a:r>
              <a:rPr lang="pt-BR" sz="2000" b="1" dirty="0" smtClean="0">
                <a:solidFill>
                  <a:schemeClr val="tx1"/>
                </a:solidFill>
              </a:rPr>
              <a:t>1. IAM Image (Custom AMI</a:t>
            </a:r>
            <a:r>
              <a:rPr lang="pt-BR" sz="2000" b="1" dirty="0" smtClean="0">
                <a:solidFill>
                  <a:schemeClr val="tx1"/>
                </a:solidFill>
              </a:rPr>
              <a:t>).</a:t>
            </a:r>
          </a:p>
          <a:p>
            <a:r>
              <a:rPr lang="en-US" sz="2000" b="1" dirty="0" smtClean="0">
                <a:solidFill>
                  <a:schemeClr val="tx1"/>
                </a:solidFill>
              </a:rPr>
              <a:t>2. Create Custom </a:t>
            </a:r>
            <a:r>
              <a:rPr lang="en-US" sz="2000" b="1" dirty="0" smtClean="0">
                <a:solidFill>
                  <a:schemeClr val="tx1"/>
                </a:solidFill>
              </a:rPr>
              <a:t>AMI.</a:t>
            </a:r>
          </a:p>
          <a:p>
            <a:r>
              <a:rPr lang="en-US" sz="2000" b="1" dirty="0" smtClean="0">
                <a:solidFill>
                  <a:schemeClr val="tx1"/>
                </a:solidFill>
              </a:rPr>
              <a:t>3. Elastic Load Balancing (ELB</a:t>
            </a:r>
            <a:r>
              <a:rPr lang="en-US" sz="2000" b="1" dirty="0" smtClean="0">
                <a:solidFill>
                  <a:schemeClr val="tx1"/>
                </a:solidFill>
              </a:rPr>
              <a:t>).</a:t>
            </a:r>
          </a:p>
          <a:p>
            <a:r>
              <a:rPr lang="en-US" sz="2000" b="1" dirty="0" smtClean="0">
                <a:solidFill>
                  <a:schemeClr val="tx1"/>
                </a:solidFill>
              </a:rPr>
              <a:t>4. Auto Scaling </a:t>
            </a:r>
            <a:r>
              <a:rPr lang="en-US" sz="2000" b="1" dirty="0" smtClean="0">
                <a:solidFill>
                  <a:schemeClr val="tx1"/>
                </a:solidFill>
              </a:rPr>
              <a:t>Group.</a:t>
            </a:r>
          </a:p>
          <a:p>
            <a:r>
              <a:rPr lang="en-US" sz="2000" b="1" dirty="0" smtClean="0">
                <a:solidFill>
                  <a:schemeClr val="tx1"/>
                </a:solidFill>
              </a:rPr>
              <a:t>5</a:t>
            </a:r>
            <a:r>
              <a:rPr lang="en-US" sz="2000" b="1" dirty="0" smtClean="0">
                <a:solidFill>
                  <a:schemeClr val="tx1"/>
                </a:solidFill>
              </a:rPr>
              <a:t>. ASG Architecture.</a:t>
            </a:r>
          </a:p>
          <a:p>
            <a:r>
              <a:rPr lang="en-US" sz="2000" b="1" dirty="0" smtClean="0">
                <a:solidFill>
                  <a:schemeClr val="tx1"/>
                </a:solidFill>
              </a:rPr>
              <a:t>6. Network Load Balancer (NLB</a:t>
            </a:r>
            <a:r>
              <a:rPr lang="en-US" sz="2000" b="1" dirty="0" smtClean="0">
                <a:solidFill>
                  <a:schemeClr val="tx1"/>
                </a:solidFill>
              </a:rPr>
              <a:t>).</a:t>
            </a:r>
          </a:p>
          <a:p>
            <a:r>
              <a:rPr lang="en-US" sz="2000" b="1" dirty="0" smtClean="0">
                <a:solidFill>
                  <a:schemeClr val="tx1"/>
                </a:solidFill>
              </a:rPr>
              <a:t>7. Steps to Create Auto Scaling </a:t>
            </a:r>
            <a:r>
              <a:rPr lang="en-US" sz="2000" b="1" dirty="0" smtClean="0">
                <a:solidFill>
                  <a:schemeClr val="tx1"/>
                </a:solidFill>
              </a:rPr>
              <a:t>Group.</a:t>
            </a:r>
          </a:p>
          <a:p>
            <a:endParaRPr lang="en-US" sz="2000" b="1" dirty="0" smtClean="0">
              <a:solidFill>
                <a:schemeClr val="tx1"/>
              </a:solidFill>
            </a:endParaRPr>
          </a:p>
          <a:p>
            <a:endParaRPr lang="en-US" sz="2000" b="1"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228600"/>
            <a:ext cx="7772400" cy="4572000"/>
          </a:xfrm>
        </p:spPr>
        <p:txBody>
          <a:bodyPr>
            <a:normAutofit/>
          </a:bodyPr>
          <a:lstStyle/>
          <a:p>
            <a:r>
              <a:rPr lang="en-US" sz="1800" dirty="0" smtClean="0"/>
              <a:t>Step 2: create Image (Custom AMI)</a:t>
            </a:r>
          </a:p>
          <a:p>
            <a:pPr lvl="1"/>
            <a:r>
              <a:rPr lang="en-US" sz="1800" dirty="0" smtClean="0"/>
              <a:t>As we have already created our custom AMI lets take it.</a:t>
            </a:r>
            <a:endParaRPr lang="en-US" sz="1800" dirty="0"/>
          </a:p>
        </p:txBody>
      </p:sp>
      <p:pic>
        <p:nvPicPr>
          <p:cNvPr id="12290" name="Picture 2"/>
          <p:cNvPicPr>
            <a:picLocks noChangeAspect="1" noChangeArrowheads="1"/>
          </p:cNvPicPr>
          <p:nvPr/>
        </p:nvPicPr>
        <p:blipFill>
          <a:blip r:embed="rId2"/>
          <a:srcRect/>
          <a:stretch>
            <a:fillRect/>
          </a:stretch>
        </p:blipFill>
        <p:spPr bwMode="auto">
          <a:xfrm>
            <a:off x="1143000" y="1219200"/>
            <a:ext cx="6546335" cy="4953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457200"/>
            <a:ext cx="7772400" cy="4572000"/>
          </a:xfrm>
        </p:spPr>
        <p:txBody>
          <a:bodyPr>
            <a:normAutofit/>
          </a:bodyPr>
          <a:lstStyle/>
          <a:p>
            <a:r>
              <a:rPr lang="en-US" sz="1800" dirty="0" smtClean="0"/>
              <a:t>Step 3: Create Auto Scaling Group.</a:t>
            </a:r>
          </a:p>
          <a:p>
            <a:pPr lvl="1"/>
            <a:r>
              <a:rPr lang="en-US" sz="1800" dirty="0" smtClean="0"/>
              <a:t>AWS &gt; EC2&gt; Auto Scaling &gt; Auto Scaling Group &gt;</a:t>
            </a:r>
            <a:r>
              <a:rPr lang="en-US" sz="1800" b="1" dirty="0" smtClean="0">
                <a:solidFill>
                  <a:srgbClr val="FF0000"/>
                </a:solidFill>
              </a:rPr>
              <a:t>create Auto Scaling Group</a:t>
            </a:r>
            <a:endParaRPr lang="en-US" sz="1800" b="1" dirty="0">
              <a:solidFill>
                <a:srgbClr val="FF0000"/>
              </a:solidFill>
            </a:endParaRPr>
          </a:p>
        </p:txBody>
      </p:sp>
      <p:pic>
        <p:nvPicPr>
          <p:cNvPr id="9218" name="Picture 2"/>
          <p:cNvPicPr>
            <a:picLocks noChangeAspect="1" noChangeArrowheads="1"/>
          </p:cNvPicPr>
          <p:nvPr/>
        </p:nvPicPr>
        <p:blipFill>
          <a:blip r:embed="rId2"/>
          <a:srcRect/>
          <a:stretch>
            <a:fillRect/>
          </a:stretch>
        </p:blipFill>
        <p:spPr bwMode="auto">
          <a:xfrm>
            <a:off x="990600" y="1219200"/>
            <a:ext cx="6549479" cy="3048000"/>
          </a:xfrm>
          <a:prstGeom prst="rect">
            <a:avLst/>
          </a:prstGeom>
          <a:noFill/>
          <a:ln w="9525">
            <a:noFill/>
            <a:miter lim="800000"/>
            <a:headEnd/>
            <a:tailEnd/>
          </a:ln>
          <a:effectLst/>
        </p:spPr>
      </p:pic>
      <p:sp>
        <p:nvSpPr>
          <p:cNvPr id="5" name="Rectangle 4"/>
          <p:cNvSpPr/>
          <p:nvPr/>
        </p:nvSpPr>
        <p:spPr>
          <a:xfrm>
            <a:off x="5562600" y="2286000"/>
            <a:ext cx="1524000"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457200"/>
            <a:ext cx="7772400" cy="4572000"/>
          </a:xfrm>
        </p:spPr>
        <p:txBody>
          <a:bodyPr>
            <a:normAutofit/>
          </a:bodyPr>
          <a:lstStyle/>
          <a:p>
            <a:r>
              <a:rPr lang="en-US" sz="1800" dirty="0" smtClean="0"/>
              <a:t>Give a name for your ASG name, and create Launch Template</a:t>
            </a:r>
            <a:endParaRPr lang="en-US" sz="1800" dirty="0"/>
          </a:p>
        </p:txBody>
      </p:sp>
      <p:pic>
        <p:nvPicPr>
          <p:cNvPr id="10243" name="Picture 3"/>
          <p:cNvPicPr>
            <a:picLocks noChangeAspect="1" noChangeArrowheads="1"/>
          </p:cNvPicPr>
          <p:nvPr/>
        </p:nvPicPr>
        <p:blipFill>
          <a:blip r:embed="rId2"/>
          <a:srcRect/>
          <a:stretch>
            <a:fillRect/>
          </a:stretch>
        </p:blipFill>
        <p:spPr bwMode="auto">
          <a:xfrm>
            <a:off x="762000" y="914400"/>
            <a:ext cx="6545263" cy="4905966"/>
          </a:xfrm>
          <a:prstGeom prst="rect">
            <a:avLst/>
          </a:prstGeom>
          <a:noFill/>
          <a:ln w="9525">
            <a:noFill/>
            <a:miter lim="800000"/>
            <a:headEnd/>
            <a:tailEnd/>
          </a:ln>
          <a:effectLst/>
        </p:spPr>
      </p:pic>
      <p:sp>
        <p:nvSpPr>
          <p:cNvPr id="6" name="Rectangle 5"/>
          <p:cNvSpPr/>
          <p:nvPr/>
        </p:nvSpPr>
        <p:spPr>
          <a:xfrm>
            <a:off x="762000" y="4953000"/>
            <a:ext cx="17526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7772400" cy="4572000"/>
          </a:xfrm>
        </p:spPr>
        <p:txBody>
          <a:bodyPr>
            <a:normAutofit/>
          </a:bodyPr>
          <a:lstStyle/>
          <a:p>
            <a:r>
              <a:rPr lang="en-US" sz="1800" dirty="0" smtClean="0"/>
              <a:t>Give a template name.</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Select the Golden AMI that we have created.</a:t>
            </a:r>
          </a:p>
          <a:p>
            <a:endParaRPr lang="en-US" sz="1800" dirty="0"/>
          </a:p>
        </p:txBody>
      </p:sp>
      <p:pic>
        <p:nvPicPr>
          <p:cNvPr id="11266" name="Picture 2"/>
          <p:cNvPicPr>
            <a:picLocks noChangeAspect="1" noChangeArrowheads="1"/>
          </p:cNvPicPr>
          <p:nvPr/>
        </p:nvPicPr>
        <p:blipFill>
          <a:blip r:embed="rId2"/>
          <a:srcRect/>
          <a:stretch>
            <a:fillRect/>
          </a:stretch>
        </p:blipFill>
        <p:spPr bwMode="auto">
          <a:xfrm>
            <a:off x="457200" y="762000"/>
            <a:ext cx="6324599" cy="2224701"/>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609600" y="3505200"/>
            <a:ext cx="4876800" cy="310728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7772400" cy="4572000"/>
          </a:xfrm>
        </p:spPr>
        <p:txBody>
          <a:bodyPr>
            <a:normAutofit/>
          </a:bodyPr>
          <a:lstStyle/>
          <a:p>
            <a:r>
              <a:rPr lang="en-US" sz="1800" dirty="0" smtClean="0"/>
              <a:t>Select the Instance type and </a:t>
            </a:r>
            <a:r>
              <a:rPr lang="en-US" sz="1800" dirty="0" err="1" smtClean="0"/>
              <a:t>keypair</a:t>
            </a:r>
            <a:r>
              <a:rPr lang="en-US" sz="1800" dirty="0" smtClean="0"/>
              <a:t>.</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pPr>
              <a:buNone/>
            </a:pPr>
            <a:r>
              <a:rPr lang="en-US" sz="1800" dirty="0" smtClean="0"/>
              <a:t/>
            </a:r>
            <a:br>
              <a:rPr lang="en-US" sz="1800" dirty="0" smtClean="0"/>
            </a:br>
            <a:endParaRPr lang="en-US" sz="1800" dirty="0" smtClean="0"/>
          </a:p>
          <a:p>
            <a:r>
              <a:rPr lang="en-US" sz="1800" dirty="0" smtClean="0"/>
              <a:t>Select the Security Group.</a:t>
            </a:r>
          </a:p>
          <a:p>
            <a:r>
              <a:rPr lang="en-US" sz="1800" dirty="0" smtClean="0"/>
              <a:t>Click on create launch template.</a:t>
            </a:r>
          </a:p>
          <a:p>
            <a:r>
              <a:rPr lang="en-US" sz="1800" dirty="0" smtClean="0"/>
              <a:t>Your template is created.</a:t>
            </a:r>
            <a:endParaRPr lang="en-US" sz="1800" dirty="0"/>
          </a:p>
        </p:txBody>
      </p:sp>
      <p:pic>
        <p:nvPicPr>
          <p:cNvPr id="13314" name="Picture 2"/>
          <p:cNvPicPr>
            <a:picLocks noChangeAspect="1" noChangeArrowheads="1"/>
          </p:cNvPicPr>
          <p:nvPr/>
        </p:nvPicPr>
        <p:blipFill>
          <a:blip r:embed="rId2"/>
          <a:srcRect/>
          <a:stretch>
            <a:fillRect/>
          </a:stretch>
        </p:blipFill>
        <p:spPr bwMode="auto">
          <a:xfrm>
            <a:off x="838200" y="685801"/>
            <a:ext cx="4807207" cy="28956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3352800" y="3733800"/>
            <a:ext cx="4953000" cy="2980416"/>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7772400" cy="4572000"/>
          </a:xfrm>
        </p:spPr>
        <p:txBody>
          <a:bodyPr>
            <a:normAutofit/>
          </a:bodyPr>
          <a:lstStyle/>
          <a:p>
            <a:r>
              <a:rPr lang="en-US" sz="1800" dirty="0" smtClean="0"/>
              <a:t>Now come back to the ASG creation, and select the template that we have created.</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Select your VPC and Private subnets. Click on next.</a:t>
            </a:r>
            <a:endParaRPr lang="en-US" sz="1800" dirty="0"/>
          </a:p>
        </p:txBody>
      </p:sp>
      <p:pic>
        <p:nvPicPr>
          <p:cNvPr id="14338" name="Picture 2"/>
          <p:cNvPicPr>
            <a:picLocks noChangeAspect="1" noChangeArrowheads="1"/>
          </p:cNvPicPr>
          <p:nvPr/>
        </p:nvPicPr>
        <p:blipFill>
          <a:blip r:embed="rId2"/>
          <a:srcRect/>
          <a:stretch>
            <a:fillRect/>
          </a:stretch>
        </p:blipFill>
        <p:spPr bwMode="auto">
          <a:xfrm>
            <a:off x="838200" y="685800"/>
            <a:ext cx="5715000" cy="2036384"/>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1219200" y="3124200"/>
            <a:ext cx="4876800" cy="3368259"/>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81000"/>
            <a:ext cx="7772400" cy="4572000"/>
          </a:xfrm>
        </p:spPr>
        <p:txBody>
          <a:bodyPr>
            <a:normAutofit/>
          </a:bodyPr>
          <a:lstStyle/>
          <a:p>
            <a:r>
              <a:rPr lang="en-US" sz="1800" dirty="0" smtClean="0"/>
              <a:t>As of now as we have not created load balancer yet, so lets select no load balancer.</a:t>
            </a:r>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Health Checks are used to check the instance after every period of time to verify whether the instance is upend running with the 2/2 check status.</a:t>
            </a:r>
          </a:p>
          <a:p>
            <a:endParaRPr lang="en-US" sz="1800" dirty="0"/>
          </a:p>
        </p:txBody>
      </p:sp>
      <p:pic>
        <p:nvPicPr>
          <p:cNvPr id="15362" name="Picture 2"/>
          <p:cNvPicPr>
            <a:picLocks noChangeAspect="1" noChangeArrowheads="1"/>
          </p:cNvPicPr>
          <p:nvPr/>
        </p:nvPicPr>
        <p:blipFill>
          <a:blip r:embed="rId2"/>
          <a:srcRect/>
          <a:stretch>
            <a:fillRect/>
          </a:stretch>
        </p:blipFill>
        <p:spPr bwMode="auto">
          <a:xfrm>
            <a:off x="1295400" y="762000"/>
            <a:ext cx="4659313" cy="156516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1600200" y="3268984"/>
            <a:ext cx="5811838" cy="334183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7772400" cy="4572000"/>
          </a:xfrm>
        </p:spPr>
        <p:txBody>
          <a:bodyPr>
            <a:normAutofit/>
          </a:bodyPr>
          <a:lstStyle/>
          <a:p>
            <a:r>
              <a:rPr lang="en-US" sz="1800" dirty="0" smtClean="0"/>
              <a:t>Give the proper min and max number of scale out and scale in according to your requirement.</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Attach Scale in Policy to your </a:t>
            </a:r>
            <a:r>
              <a:rPr lang="en-US" sz="1800" dirty="0" err="1" smtClean="0"/>
              <a:t>cpu</a:t>
            </a:r>
            <a:r>
              <a:rPr lang="en-US" sz="1800" dirty="0" smtClean="0"/>
              <a:t> utilization, with the threshold of 80%.</a:t>
            </a:r>
            <a:endParaRPr lang="en-US" sz="1800" dirty="0"/>
          </a:p>
        </p:txBody>
      </p:sp>
      <p:pic>
        <p:nvPicPr>
          <p:cNvPr id="16386" name="Picture 2"/>
          <p:cNvPicPr>
            <a:picLocks noChangeAspect="1" noChangeArrowheads="1"/>
          </p:cNvPicPr>
          <p:nvPr/>
        </p:nvPicPr>
        <p:blipFill>
          <a:blip r:embed="rId2"/>
          <a:srcRect/>
          <a:stretch>
            <a:fillRect/>
          </a:stretch>
        </p:blipFill>
        <p:spPr bwMode="auto">
          <a:xfrm>
            <a:off x="1905000" y="762000"/>
            <a:ext cx="5486400" cy="2648359"/>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a:stretch>
            <a:fillRect/>
          </a:stretch>
        </p:blipFill>
        <p:spPr bwMode="auto">
          <a:xfrm>
            <a:off x="2743200" y="3854542"/>
            <a:ext cx="3925888" cy="3003458"/>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772400" cy="4572000"/>
          </a:xfrm>
        </p:spPr>
        <p:txBody>
          <a:bodyPr>
            <a:normAutofit/>
          </a:bodyPr>
          <a:lstStyle/>
          <a:p>
            <a:r>
              <a:rPr lang="en-US" sz="1800" dirty="0" smtClean="0"/>
              <a:t>Add Notification through </a:t>
            </a:r>
            <a:r>
              <a:rPr lang="en-US" sz="1800" dirty="0" err="1" smtClean="0"/>
              <a:t>sns</a:t>
            </a:r>
            <a:r>
              <a:rPr lang="en-US" sz="1800" dirty="0" smtClean="0"/>
              <a:t> to get the updates of the Auto Scaling.</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pPr>
              <a:buNone/>
            </a:pPr>
            <a:endParaRPr lang="en-US" sz="1800" dirty="0" smtClean="0"/>
          </a:p>
          <a:p>
            <a:r>
              <a:rPr lang="en-US" sz="1800" dirty="0" smtClean="0"/>
              <a:t>Click on create auto scaling group.</a:t>
            </a:r>
          </a:p>
          <a:p>
            <a:endParaRPr lang="en-US" sz="1800" dirty="0"/>
          </a:p>
        </p:txBody>
      </p:sp>
      <p:pic>
        <p:nvPicPr>
          <p:cNvPr id="17410" name="Picture 2"/>
          <p:cNvPicPr>
            <a:picLocks noChangeAspect="1" noChangeArrowheads="1"/>
          </p:cNvPicPr>
          <p:nvPr/>
        </p:nvPicPr>
        <p:blipFill>
          <a:blip r:embed="rId2"/>
          <a:srcRect/>
          <a:stretch>
            <a:fillRect/>
          </a:stretch>
        </p:blipFill>
        <p:spPr bwMode="auto">
          <a:xfrm>
            <a:off x="1143000" y="762000"/>
            <a:ext cx="5715000" cy="2790113"/>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a:srcRect/>
          <a:stretch>
            <a:fillRect/>
          </a:stretch>
        </p:blipFill>
        <p:spPr bwMode="auto">
          <a:xfrm>
            <a:off x="914400" y="4191000"/>
            <a:ext cx="6745288" cy="242895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772400" cy="7010400"/>
          </a:xfrm>
        </p:spPr>
        <p:txBody>
          <a:bodyPr>
            <a:normAutofit/>
          </a:bodyPr>
          <a:lstStyle/>
          <a:p>
            <a:r>
              <a:rPr lang="en-US" sz="1800" dirty="0" smtClean="0"/>
              <a:t>Now here you can see that we have successfully created the ASG.</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Here ASG will create 2 instances automatically as we have given min instances are 2.</a:t>
            </a:r>
          </a:p>
          <a:p>
            <a:endParaRPr lang="en-US" sz="1800" dirty="0" smtClean="0"/>
          </a:p>
          <a:p>
            <a:endParaRPr lang="en-US" sz="1800" dirty="0" smtClean="0"/>
          </a:p>
          <a:p>
            <a:endParaRPr lang="en-US" sz="1800" dirty="0" smtClean="0"/>
          </a:p>
          <a:p>
            <a:r>
              <a:rPr lang="en-US" sz="1800" dirty="0" smtClean="0"/>
              <a:t>Lets check whether our ASG is working properly or no.</a:t>
            </a:r>
          </a:p>
          <a:p>
            <a:r>
              <a:rPr lang="en-US" sz="1800" dirty="0" smtClean="0"/>
              <a:t>Let stop one of my instance. As we have given 2 min instances need to be present, on upend running. It has to create one more web server.</a:t>
            </a:r>
            <a:endParaRPr lang="en-US" sz="1800" dirty="0" smtClean="0"/>
          </a:p>
        </p:txBody>
      </p:sp>
      <p:pic>
        <p:nvPicPr>
          <p:cNvPr id="18434" name="Picture 2"/>
          <p:cNvPicPr>
            <a:picLocks noChangeAspect="1" noChangeArrowheads="1"/>
          </p:cNvPicPr>
          <p:nvPr/>
        </p:nvPicPr>
        <p:blipFill>
          <a:blip r:embed="rId2"/>
          <a:srcRect/>
          <a:stretch>
            <a:fillRect/>
          </a:stretch>
        </p:blipFill>
        <p:spPr bwMode="auto">
          <a:xfrm>
            <a:off x="381000" y="1066800"/>
            <a:ext cx="8517576" cy="1524000"/>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a:srcRect/>
          <a:stretch>
            <a:fillRect/>
          </a:stretch>
        </p:blipFill>
        <p:spPr bwMode="auto">
          <a:xfrm>
            <a:off x="381000" y="3429000"/>
            <a:ext cx="8534400" cy="6096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715962"/>
          </a:xfrm>
        </p:spPr>
        <p:txBody>
          <a:bodyPr>
            <a:normAutofit/>
          </a:bodyPr>
          <a:lstStyle/>
          <a:p>
            <a:pPr algn="ctr"/>
            <a:r>
              <a:rPr lang="en-US" sz="3600" b="1" u="sng" dirty="0" smtClean="0"/>
              <a:t>1. IAM Image (Custom AMI)</a:t>
            </a:r>
            <a:endParaRPr lang="en-US" sz="3600" b="1" u="sng" dirty="0"/>
          </a:p>
        </p:txBody>
      </p:sp>
      <p:sp>
        <p:nvSpPr>
          <p:cNvPr id="3" name="Content Placeholder 2"/>
          <p:cNvSpPr>
            <a:spLocks noGrp="1"/>
          </p:cNvSpPr>
          <p:nvPr>
            <p:ph sz="quarter" idx="1"/>
          </p:nvPr>
        </p:nvSpPr>
        <p:spPr>
          <a:xfrm>
            <a:off x="381000" y="1447800"/>
            <a:ext cx="8305800" cy="4572000"/>
          </a:xfrm>
        </p:spPr>
        <p:txBody>
          <a:bodyPr>
            <a:noAutofit/>
          </a:bodyPr>
          <a:lstStyle/>
          <a:p>
            <a:r>
              <a:rPr lang="en-US" sz="1800" dirty="0" smtClean="0"/>
              <a:t>In the context of AWS and cloud computing, a "Golden Image" typically refers to an Amazon Machine Image (AMI) that is meticulously configured and optimized to serve as a template for launching multiple instances</a:t>
            </a:r>
            <a:r>
              <a:rPr lang="en-US" sz="1800" dirty="0" smtClean="0"/>
              <a:t>.</a:t>
            </a:r>
            <a:endParaRPr lang="en-US" sz="1800" dirty="0" smtClean="0"/>
          </a:p>
          <a:p>
            <a:r>
              <a:rPr lang="en-US" sz="1800" dirty="0" smtClean="0"/>
              <a:t>Here are the key characteristics and uses of a Golden </a:t>
            </a:r>
            <a:r>
              <a:rPr lang="en-US" sz="1800" dirty="0" smtClean="0"/>
              <a:t>Image:</a:t>
            </a:r>
          </a:p>
          <a:p>
            <a:endParaRPr lang="en-US" sz="1800" dirty="0" smtClean="0"/>
          </a:p>
          <a:p>
            <a:pPr>
              <a:buNone/>
            </a:pPr>
            <a:r>
              <a:rPr lang="en-US" sz="1800" dirty="0" smtClean="0"/>
              <a:t>1</a:t>
            </a:r>
            <a:r>
              <a:rPr lang="en-US" sz="1800" dirty="0" smtClean="0"/>
              <a:t>. </a:t>
            </a:r>
            <a:r>
              <a:rPr lang="en-US" sz="1800" dirty="0" smtClean="0"/>
              <a:t>Highly </a:t>
            </a:r>
            <a:r>
              <a:rPr lang="en-US" sz="1800" dirty="0" smtClean="0"/>
              <a:t>Customized </a:t>
            </a:r>
            <a:r>
              <a:rPr lang="en-US" sz="1800" dirty="0" smtClean="0"/>
              <a:t>Configuration:</a:t>
            </a:r>
          </a:p>
          <a:p>
            <a:pPr lvl="1"/>
            <a:r>
              <a:rPr lang="en-US" sz="1800" dirty="0" smtClean="0"/>
              <a:t>A </a:t>
            </a:r>
            <a:r>
              <a:rPr lang="en-US" sz="1800" dirty="0" smtClean="0"/>
              <a:t>Golden Image is pre-configured with specific settings, software installations, security configurations, and other customizations to meet the requirements of a particular application or workload</a:t>
            </a:r>
            <a:r>
              <a:rPr lang="en-US" sz="1800" dirty="0" smtClean="0"/>
              <a:t>.</a:t>
            </a:r>
            <a:endParaRPr lang="en-US" sz="1800" dirty="0" smtClean="0"/>
          </a:p>
          <a:p>
            <a:pPr>
              <a:buNone/>
            </a:pPr>
            <a:r>
              <a:rPr lang="en-US" sz="1800" dirty="0" smtClean="0"/>
              <a:t>2</a:t>
            </a:r>
            <a:r>
              <a:rPr lang="en-US" sz="1800" dirty="0" smtClean="0"/>
              <a:t>. Version </a:t>
            </a:r>
            <a:r>
              <a:rPr lang="en-US" sz="1800" dirty="0" smtClean="0"/>
              <a:t>Control and </a:t>
            </a:r>
            <a:r>
              <a:rPr lang="en-US" sz="1800" dirty="0" smtClean="0"/>
              <a:t>Maintenance:</a:t>
            </a:r>
          </a:p>
          <a:p>
            <a:pPr lvl="1"/>
            <a:r>
              <a:rPr lang="en-US" sz="1800" dirty="0" smtClean="0"/>
              <a:t> </a:t>
            </a:r>
            <a:r>
              <a:rPr lang="en-US" sz="1800" dirty="0" smtClean="0"/>
              <a:t>It's important to manage and version control your Golden Images. Regularly updating and patching the image ensures that new instances launched from it have the latest security updates and software versions</a:t>
            </a:r>
            <a:r>
              <a:rPr lang="en-US" sz="1800" dirty="0" smtClean="0"/>
              <a:t>.</a:t>
            </a:r>
            <a:endParaRPr lang="en-US" sz="1800" dirty="0" smtClean="0"/>
          </a:p>
          <a:p>
            <a:pPr>
              <a:buNone/>
            </a:pPr>
            <a:r>
              <a:rPr lang="en-US" sz="1800" dirty="0" smtClean="0"/>
              <a:t>3.Quick </a:t>
            </a:r>
            <a:r>
              <a:rPr lang="en-US" sz="1800" dirty="0" smtClean="0"/>
              <a:t>and Efficient </a:t>
            </a:r>
            <a:r>
              <a:rPr lang="en-US" sz="1800" dirty="0" smtClean="0"/>
              <a:t>Deployment:</a:t>
            </a:r>
          </a:p>
          <a:p>
            <a:pPr>
              <a:buNone/>
            </a:pPr>
            <a:r>
              <a:rPr lang="en-US" sz="1800" dirty="0" smtClean="0"/>
              <a:t>	</a:t>
            </a:r>
            <a:r>
              <a:rPr lang="en-US" sz="1800" dirty="0" smtClean="0"/>
              <a:t>The </a:t>
            </a:r>
            <a:r>
              <a:rPr lang="en-US" sz="1800" dirty="0" smtClean="0"/>
              <a:t>purpose of a Golden Image is to expedite the process of deploying new instances with a predefined configuration. This is especially useful in environments where you need to scale up or down </a:t>
            </a:r>
            <a:r>
              <a:rPr lang="en-US" sz="1800" dirty="0" smtClean="0"/>
              <a:t>rapidly.</a:t>
            </a:r>
            <a:endParaRPr lang="en-US" sz="1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534400" cy="4572000"/>
          </a:xfrm>
        </p:spPr>
        <p:txBody>
          <a:bodyPr>
            <a:normAutofit/>
          </a:bodyPr>
          <a:lstStyle/>
          <a:p>
            <a:r>
              <a:rPr lang="en-US" sz="1800" dirty="0" smtClean="0"/>
              <a:t>See I have </a:t>
            </a:r>
            <a:r>
              <a:rPr lang="en-US" sz="1800" dirty="0" smtClean="0">
                <a:solidFill>
                  <a:srgbClr val="FF0000"/>
                </a:solidFill>
              </a:rPr>
              <a:t>stopped my web server </a:t>
            </a:r>
            <a:r>
              <a:rPr lang="en-US" sz="1800" dirty="0" smtClean="0"/>
              <a:t>,ASG will create </a:t>
            </a:r>
            <a:r>
              <a:rPr lang="en-US" sz="1800" b="1" dirty="0" smtClean="0">
                <a:solidFill>
                  <a:srgbClr val="00B050"/>
                </a:solidFill>
              </a:rPr>
              <a:t>new web server</a:t>
            </a:r>
            <a:r>
              <a:rPr lang="en-US" sz="1800" dirty="0" smtClean="0"/>
              <a:t>.</a:t>
            </a:r>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This how ASG will crate new web server, when other server is down.</a:t>
            </a:r>
          </a:p>
          <a:p>
            <a:r>
              <a:rPr lang="en-US" sz="1800" dirty="0" smtClean="0"/>
              <a:t>Now lets see how ASG will create new web server when </a:t>
            </a:r>
            <a:r>
              <a:rPr lang="en-US" sz="1800" dirty="0" err="1" smtClean="0"/>
              <a:t>cpu</a:t>
            </a:r>
            <a:r>
              <a:rPr lang="en-US" sz="1800" dirty="0" smtClean="0"/>
              <a:t> utilization is more then threshold.</a:t>
            </a:r>
          </a:p>
          <a:p>
            <a:r>
              <a:rPr lang="en-US" sz="1800" dirty="0" smtClean="0"/>
              <a:t>This can be achieved using load balancing.</a:t>
            </a:r>
          </a:p>
          <a:p>
            <a:r>
              <a:rPr lang="en-US" sz="1800" dirty="0" smtClean="0"/>
              <a:t>Lets create load balancing.</a:t>
            </a:r>
            <a:endParaRPr lang="en-US" sz="1800" dirty="0"/>
          </a:p>
        </p:txBody>
      </p:sp>
      <p:pic>
        <p:nvPicPr>
          <p:cNvPr id="4" name="Picture 5"/>
          <p:cNvPicPr>
            <a:picLocks noChangeAspect="1" noChangeArrowheads="1"/>
          </p:cNvPicPr>
          <p:nvPr/>
        </p:nvPicPr>
        <p:blipFill>
          <a:blip r:embed="rId2"/>
          <a:srcRect/>
          <a:stretch>
            <a:fillRect/>
          </a:stretch>
        </p:blipFill>
        <p:spPr bwMode="auto">
          <a:xfrm>
            <a:off x="304800" y="1143000"/>
            <a:ext cx="8382000" cy="675636"/>
          </a:xfrm>
          <a:prstGeom prst="rect">
            <a:avLst/>
          </a:prstGeom>
          <a:noFill/>
          <a:ln w="9525">
            <a:noFill/>
            <a:miter lim="800000"/>
            <a:headEnd/>
            <a:tailEnd/>
          </a:ln>
          <a:effectLst/>
        </p:spPr>
      </p:pic>
      <p:sp>
        <p:nvSpPr>
          <p:cNvPr id="5" name="Rectangle 4"/>
          <p:cNvSpPr/>
          <p:nvPr/>
        </p:nvSpPr>
        <p:spPr>
          <a:xfrm>
            <a:off x="1600200" y="1295400"/>
            <a:ext cx="2819400" cy="2286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600200" y="1600200"/>
            <a:ext cx="2895600"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7772400" cy="4572000"/>
          </a:xfrm>
        </p:spPr>
        <p:txBody>
          <a:bodyPr>
            <a:normAutofit/>
          </a:bodyPr>
          <a:lstStyle/>
          <a:p>
            <a:r>
              <a:rPr lang="en-US" sz="1800" dirty="0" smtClean="0"/>
              <a:t>Step 4: Create Load balancer.</a:t>
            </a:r>
          </a:p>
          <a:p>
            <a:pPr lvl="1"/>
            <a:r>
              <a:rPr lang="en-US" sz="1800" dirty="0" smtClean="0"/>
              <a:t>EC2&gt; Load balancer.</a:t>
            </a:r>
          </a:p>
          <a:p>
            <a:pPr lvl="1"/>
            <a:r>
              <a:rPr lang="en-US" sz="1800" dirty="0" smtClean="0"/>
              <a:t>Create Load Balancer.</a:t>
            </a:r>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endParaRPr lang="en-US" sz="1800" dirty="0" smtClean="0"/>
          </a:p>
          <a:p>
            <a:pPr lvl="1"/>
            <a:r>
              <a:rPr lang="en-US" sz="1800" dirty="0" smtClean="0"/>
              <a:t>Select </a:t>
            </a:r>
            <a:r>
              <a:rPr lang="en-US" sz="1800" b="1" dirty="0" smtClean="0">
                <a:solidFill>
                  <a:srgbClr val="FF0000"/>
                </a:solidFill>
              </a:rPr>
              <a:t>network load balancer</a:t>
            </a:r>
            <a:r>
              <a:rPr lang="en-US" sz="1800" dirty="0" smtClean="0"/>
              <a:t>.</a:t>
            </a:r>
          </a:p>
        </p:txBody>
      </p:sp>
      <p:pic>
        <p:nvPicPr>
          <p:cNvPr id="19458" name="Picture 2"/>
          <p:cNvPicPr>
            <a:picLocks noChangeAspect="1" noChangeArrowheads="1"/>
          </p:cNvPicPr>
          <p:nvPr/>
        </p:nvPicPr>
        <p:blipFill>
          <a:blip r:embed="rId3"/>
          <a:srcRect/>
          <a:stretch>
            <a:fillRect/>
          </a:stretch>
        </p:blipFill>
        <p:spPr bwMode="auto">
          <a:xfrm>
            <a:off x="533400" y="1447801"/>
            <a:ext cx="7543799" cy="2215462"/>
          </a:xfrm>
          <a:prstGeom prst="rect">
            <a:avLst/>
          </a:prstGeom>
          <a:noFill/>
          <a:ln w="9525">
            <a:noFill/>
            <a:miter lim="800000"/>
            <a:headEnd/>
            <a:tailEnd/>
          </a:ln>
          <a:effectLst/>
        </p:spPr>
      </p:pic>
      <p:pic>
        <p:nvPicPr>
          <p:cNvPr id="19459" name="Picture 3"/>
          <p:cNvPicPr>
            <a:picLocks noChangeAspect="1" noChangeArrowheads="1"/>
          </p:cNvPicPr>
          <p:nvPr/>
        </p:nvPicPr>
        <p:blipFill>
          <a:blip r:embed="rId4"/>
          <a:srcRect/>
          <a:stretch>
            <a:fillRect/>
          </a:stretch>
        </p:blipFill>
        <p:spPr bwMode="auto">
          <a:xfrm>
            <a:off x="3939144" y="3505200"/>
            <a:ext cx="4911194" cy="2971800"/>
          </a:xfrm>
          <a:prstGeom prst="rect">
            <a:avLst/>
          </a:prstGeom>
          <a:noFill/>
          <a:ln w="9525">
            <a:noFill/>
            <a:miter lim="800000"/>
            <a:headEnd/>
            <a:tailEnd/>
          </a:ln>
          <a:effectLst/>
        </p:spPr>
      </p:pic>
      <p:sp>
        <p:nvSpPr>
          <p:cNvPr id="6" name="Rectangle 5"/>
          <p:cNvSpPr/>
          <p:nvPr/>
        </p:nvSpPr>
        <p:spPr>
          <a:xfrm>
            <a:off x="5638800" y="4267200"/>
            <a:ext cx="1600200" cy="2133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81000"/>
            <a:ext cx="7772400" cy="5257800"/>
          </a:xfrm>
        </p:spPr>
        <p:txBody>
          <a:bodyPr>
            <a:normAutofit/>
          </a:bodyPr>
          <a:lstStyle/>
          <a:p>
            <a:r>
              <a:rPr lang="en-US" sz="1800" dirty="0" smtClean="0"/>
              <a:t>Give a Load Balancer name.</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Select created </a:t>
            </a:r>
            <a:r>
              <a:rPr lang="en-US" sz="1800" b="1" dirty="0" smtClean="0">
                <a:solidFill>
                  <a:srgbClr val="FF0000"/>
                </a:solidFill>
              </a:rPr>
              <a:t>VPC</a:t>
            </a:r>
            <a:r>
              <a:rPr lang="en-US" sz="1800" dirty="0" smtClean="0"/>
              <a:t>.</a:t>
            </a:r>
          </a:p>
          <a:p>
            <a:r>
              <a:rPr lang="en-US" sz="1800" dirty="0" smtClean="0"/>
              <a:t>You need to select </a:t>
            </a:r>
            <a:r>
              <a:rPr lang="en-US" sz="1800" b="1" dirty="0" smtClean="0">
                <a:solidFill>
                  <a:srgbClr val="00B050"/>
                </a:solidFill>
              </a:rPr>
              <a:t>mapping for </a:t>
            </a:r>
            <a:br>
              <a:rPr lang="en-US" sz="1800" b="1" dirty="0" smtClean="0">
                <a:solidFill>
                  <a:srgbClr val="00B050"/>
                </a:solidFill>
              </a:rPr>
            </a:br>
            <a:r>
              <a:rPr lang="en-US" sz="1800" b="1" dirty="0" smtClean="0">
                <a:solidFill>
                  <a:srgbClr val="00B050"/>
                </a:solidFill>
              </a:rPr>
              <a:t>both the zones and assign</a:t>
            </a:r>
            <a:br>
              <a:rPr lang="en-US" sz="1800" b="1" dirty="0" smtClean="0">
                <a:solidFill>
                  <a:srgbClr val="00B050"/>
                </a:solidFill>
              </a:rPr>
            </a:br>
            <a:r>
              <a:rPr lang="en-US" sz="1800" b="1" dirty="0" smtClean="0">
                <a:solidFill>
                  <a:srgbClr val="00B050"/>
                </a:solidFill>
              </a:rPr>
              <a:t>Public subnets</a:t>
            </a:r>
            <a:r>
              <a:rPr lang="en-US" sz="1800" dirty="0" smtClean="0">
                <a:solidFill>
                  <a:srgbClr val="00B050"/>
                </a:solidFill>
              </a:rPr>
              <a:t>.  </a:t>
            </a:r>
            <a:r>
              <a:rPr lang="en-US" sz="1800" dirty="0" smtClean="0"/>
              <a:t/>
            </a:r>
            <a:br>
              <a:rPr lang="en-US" sz="1800" dirty="0" smtClean="0"/>
            </a:br>
            <a:endParaRPr lang="en-US" sz="1800" dirty="0" smtClean="0"/>
          </a:p>
          <a:p>
            <a:endParaRPr lang="en-US" sz="1800" dirty="0"/>
          </a:p>
        </p:txBody>
      </p:sp>
      <p:pic>
        <p:nvPicPr>
          <p:cNvPr id="20482" name="Picture 2"/>
          <p:cNvPicPr>
            <a:picLocks noChangeAspect="1" noChangeArrowheads="1"/>
          </p:cNvPicPr>
          <p:nvPr/>
        </p:nvPicPr>
        <p:blipFill>
          <a:blip r:embed="rId2"/>
          <a:srcRect/>
          <a:stretch>
            <a:fillRect/>
          </a:stretch>
        </p:blipFill>
        <p:spPr bwMode="auto">
          <a:xfrm>
            <a:off x="990600" y="762000"/>
            <a:ext cx="5867400" cy="2677121"/>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3621716" y="3657600"/>
            <a:ext cx="5109399" cy="2895600"/>
          </a:xfrm>
          <a:prstGeom prst="rect">
            <a:avLst/>
          </a:prstGeom>
          <a:noFill/>
          <a:ln w="9525">
            <a:noFill/>
            <a:miter lim="800000"/>
            <a:headEnd/>
            <a:tailEnd/>
          </a:ln>
          <a:effectLst/>
        </p:spPr>
      </p:pic>
      <p:sp>
        <p:nvSpPr>
          <p:cNvPr id="6" name="Rectangle 5"/>
          <p:cNvSpPr/>
          <p:nvPr/>
        </p:nvSpPr>
        <p:spPr>
          <a:xfrm>
            <a:off x="3657600" y="3657600"/>
            <a:ext cx="1600200"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57600" y="4267200"/>
            <a:ext cx="4191000" cy="22860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7772400" cy="4572000"/>
          </a:xfrm>
        </p:spPr>
        <p:txBody>
          <a:bodyPr>
            <a:normAutofit/>
          </a:bodyPr>
          <a:lstStyle/>
          <a:p>
            <a:r>
              <a:rPr lang="en-US" sz="1800" dirty="0" smtClean="0"/>
              <a:t>In Listeners and routing, </a:t>
            </a:r>
            <a:r>
              <a:rPr lang="en-US" sz="1800" b="1" dirty="0" smtClean="0">
                <a:solidFill>
                  <a:srgbClr val="FF0000"/>
                </a:solidFill>
              </a:rPr>
              <a:t>create target group</a:t>
            </a:r>
            <a:r>
              <a:rPr lang="en-US" sz="1800" dirty="0" smtClean="0"/>
              <a:t>.</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In target group select instances, </a:t>
            </a:r>
            <a:br>
              <a:rPr lang="en-US" sz="1800" dirty="0" smtClean="0"/>
            </a:br>
            <a:r>
              <a:rPr lang="en-US" sz="1800" dirty="0" smtClean="0"/>
              <a:t>as we are creating ec2 instance service.</a:t>
            </a:r>
            <a:endParaRPr lang="en-US" sz="1800" dirty="0"/>
          </a:p>
        </p:txBody>
      </p:sp>
      <p:pic>
        <p:nvPicPr>
          <p:cNvPr id="21506" name="Picture 2"/>
          <p:cNvPicPr>
            <a:picLocks noChangeAspect="1" noChangeArrowheads="1"/>
          </p:cNvPicPr>
          <p:nvPr/>
        </p:nvPicPr>
        <p:blipFill>
          <a:blip r:embed="rId2"/>
          <a:srcRect/>
          <a:stretch>
            <a:fillRect/>
          </a:stretch>
        </p:blipFill>
        <p:spPr bwMode="auto">
          <a:xfrm>
            <a:off x="457200" y="685800"/>
            <a:ext cx="6625737" cy="2667000"/>
          </a:xfrm>
          <a:prstGeom prst="rect">
            <a:avLst/>
          </a:prstGeom>
          <a:noFill/>
          <a:ln w="9525">
            <a:noFill/>
            <a:miter lim="800000"/>
            <a:headEnd/>
            <a:tailEnd/>
          </a:ln>
          <a:effectLst/>
        </p:spPr>
      </p:pic>
      <p:sp>
        <p:nvSpPr>
          <p:cNvPr id="5" name="Rectangle 4"/>
          <p:cNvSpPr/>
          <p:nvPr/>
        </p:nvSpPr>
        <p:spPr>
          <a:xfrm>
            <a:off x="2743200" y="1981200"/>
            <a:ext cx="1066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7" name="Picture 3"/>
          <p:cNvPicPr>
            <a:picLocks noChangeAspect="1" noChangeArrowheads="1"/>
          </p:cNvPicPr>
          <p:nvPr/>
        </p:nvPicPr>
        <p:blipFill>
          <a:blip r:embed="rId3"/>
          <a:srcRect/>
          <a:stretch>
            <a:fillRect/>
          </a:stretch>
        </p:blipFill>
        <p:spPr bwMode="auto">
          <a:xfrm>
            <a:off x="3886200" y="3352800"/>
            <a:ext cx="5083175" cy="3197937"/>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458200" cy="4572000"/>
          </a:xfrm>
        </p:spPr>
        <p:txBody>
          <a:bodyPr>
            <a:normAutofit/>
          </a:bodyPr>
          <a:lstStyle/>
          <a:p>
            <a:r>
              <a:rPr lang="en-US" sz="1800" dirty="0" smtClean="0"/>
              <a:t>Select TCP Health check protocol, to check whether we are able to access our server.</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pPr>
              <a:buNone/>
            </a:pPr>
            <a:endParaRPr lang="en-US" sz="1800" dirty="0" smtClean="0"/>
          </a:p>
          <a:p>
            <a:r>
              <a:rPr lang="en-US" sz="1800" dirty="0" smtClean="0"/>
              <a:t>Click Create Target Group.</a:t>
            </a:r>
          </a:p>
          <a:p>
            <a:r>
              <a:rPr lang="en-US" sz="1800" dirty="0" smtClean="0"/>
              <a:t>Come back to the create load balancer and select the </a:t>
            </a:r>
            <a:r>
              <a:rPr lang="en-US" sz="1800" b="1" dirty="0" smtClean="0">
                <a:solidFill>
                  <a:srgbClr val="FF0000"/>
                </a:solidFill>
              </a:rPr>
              <a:t>target group </a:t>
            </a:r>
            <a:r>
              <a:rPr lang="en-US" sz="1800" dirty="0" smtClean="0"/>
              <a:t>that we have created. </a:t>
            </a:r>
          </a:p>
          <a:p>
            <a:r>
              <a:rPr lang="en-US" sz="1800" dirty="0" smtClean="0"/>
              <a:t>Create Load Balancer.</a:t>
            </a:r>
            <a:endParaRPr lang="en-US" sz="1800" dirty="0"/>
          </a:p>
        </p:txBody>
      </p:sp>
      <p:pic>
        <p:nvPicPr>
          <p:cNvPr id="22531" name="Picture 3"/>
          <p:cNvPicPr>
            <a:picLocks noChangeAspect="1" noChangeArrowheads="1"/>
          </p:cNvPicPr>
          <p:nvPr/>
        </p:nvPicPr>
        <p:blipFill>
          <a:blip r:embed="rId2"/>
          <a:srcRect/>
          <a:stretch>
            <a:fillRect/>
          </a:stretch>
        </p:blipFill>
        <p:spPr bwMode="auto">
          <a:xfrm>
            <a:off x="1371600" y="609600"/>
            <a:ext cx="4953000" cy="2137120"/>
          </a:xfrm>
          <a:prstGeom prst="rect">
            <a:avLst/>
          </a:prstGeom>
          <a:noFill/>
          <a:ln w="9525">
            <a:noFill/>
            <a:miter lim="800000"/>
            <a:headEnd/>
            <a:tailEnd/>
          </a:ln>
          <a:effectLst/>
        </p:spPr>
      </p:pic>
      <p:pic>
        <p:nvPicPr>
          <p:cNvPr id="22532" name="Picture 4"/>
          <p:cNvPicPr>
            <a:picLocks noChangeAspect="1" noChangeArrowheads="1"/>
          </p:cNvPicPr>
          <p:nvPr/>
        </p:nvPicPr>
        <p:blipFill>
          <a:blip r:embed="rId3"/>
          <a:srcRect/>
          <a:stretch>
            <a:fillRect/>
          </a:stretch>
        </p:blipFill>
        <p:spPr bwMode="auto">
          <a:xfrm>
            <a:off x="762000" y="4038600"/>
            <a:ext cx="6497638" cy="2597770"/>
          </a:xfrm>
          <a:prstGeom prst="rect">
            <a:avLst/>
          </a:prstGeom>
          <a:noFill/>
          <a:ln w="9525">
            <a:noFill/>
            <a:miter lim="800000"/>
            <a:headEnd/>
            <a:tailEnd/>
          </a:ln>
          <a:effectLst/>
        </p:spPr>
      </p:pic>
      <p:sp>
        <p:nvSpPr>
          <p:cNvPr id="7" name="Rectangle 6"/>
          <p:cNvSpPr/>
          <p:nvPr/>
        </p:nvSpPr>
        <p:spPr>
          <a:xfrm>
            <a:off x="2971800" y="4572000"/>
            <a:ext cx="1447800" cy="838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228600"/>
            <a:ext cx="8382000" cy="4572000"/>
          </a:xfrm>
        </p:spPr>
        <p:txBody>
          <a:bodyPr>
            <a:normAutofit/>
          </a:bodyPr>
          <a:lstStyle/>
          <a:p>
            <a:r>
              <a:rPr lang="en-US" sz="1800" dirty="0" smtClean="0"/>
              <a:t>Add your load balancer to your ASG.</a:t>
            </a:r>
          </a:p>
          <a:p>
            <a:r>
              <a:rPr lang="en-US" sz="1800" dirty="0" smtClean="0"/>
              <a:t>AWS &gt;EC2&gt; Auto Scaling Group&gt; select your auto scaling group&gt; load balancing &gt; </a:t>
            </a:r>
            <a:r>
              <a:rPr lang="en-US" sz="1800" b="1" dirty="0" smtClean="0">
                <a:solidFill>
                  <a:srgbClr val="FF0000"/>
                </a:solidFill>
              </a:rPr>
              <a:t>E</a:t>
            </a:r>
            <a:r>
              <a:rPr lang="en-US" sz="1800" b="1" dirty="0" smtClean="0">
                <a:solidFill>
                  <a:srgbClr val="FF0000"/>
                </a:solidFill>
              </a:rPr>
              <a:t>dit </a:t>
            </a:r>
          </a:p>
          <a:p>
            <a:endParaRPr lang="en-US" sz="1800" b="1" dirty="0" smtClean="0">
              <a:solidFill>
                <a:srgbClr val="FF0000"/>
              </a:solidFill>
            </a:endParaRPr>
          </a:p>
          <a:p>
            <a:endParaRPr lang="en-US" sz="1800" b="1" dirty="0" smtClean="0">
              <a:solidFill>
                <a:srgbClr val="FF0000"/>
              </a:solidFill>
            </a:endParaRPr>
          </a:p>
          <a:p>
            <a:endParaRPr lang="en-US" sz="1800" b="1" dirty="0" smtClean="0">
              <a:solidFill>
                <a:srgbClr val="FF0000"/>
              </a:solidFill>
            </a:endParaRPr>
          </a:p>
          <a:p>
            <a:pPr>
              <a:buNone/>
            </a:pPr>
            <a:endParaRPr lang="en-US" sz="1800" b="1" dirty="0" smtClean="0">
              <a:solidFill>
                <a:srgbClr val="FF0000"/>
              </a:solidFill>
            </a:endParaRPr>
          </a:p>
          <a:p>
            <a:r>
              <a:rPr lang="en-US" sz="1800" dirty="0" smtClean="0"/>
              <a:t>Select the Target group that we have created.</a:t>
            </a:r>
          </a:p>
          <a:p>
            <a:r>
              <a:rPr lang="en-US" sz="1800" dirty="0" smtClean="0"/>
              <a:t>Update the Load balancing.</a:t>
            </a:r>
            <a:endParaRPr lang="en-US" sz="1800" dirty="0"/>
          </a:p>
        </p:txBody>
      </p:sp>
      <p:pic>
        <p:nvPicPr>
          <p:cNvPr id="23554" name="Picture 2"/>
          <p:cNvPicPr>
            <a:picLocks noChangeAspect="1" noChangeArrowheads="1"/>
          </p:cNvPicPr>
          <p:nvPr/>
        </p:nvPicPr>
        <p:blipFill>
          <a:blip r:embed="rId2"/>
          <a:srcRect/>
          <a:stretch>
            <a:fillRect/>
          </a:stretch>
        </p:blipFill>
        <p:spPr bwMode="auto">
          <a:xfrm>
            <a:off x="228600" y="914400"/>
            <a:ext cx="8686800" cy="1280383"/>
          </a:xfrm>
          <a:prstGeom prst="rect">
            <a:avLst/>
          </a:prstGeom>
          <a:noFill/>
          <a:ln w="9525">
            <a:noFill/>
            <a:miter lim="800000"/>
            <a:headEnd/>
            <a:tailEnd/>
          </a:ln>
          <a:effectLst/>
        </p:spPr>
      </p:pic>
      <p:sp>
        <p:nvSpPr>
          <p:cNvPr id="5" name="Rectangle 4"/>
          <p:cNvSpPr/>
          <p:nvPr/>
        </p:nvSpPr>
        <p:spPr>
          <a:xfrm>
            <a:off x="7924800" y="990600"/>
            <a:ext cx="9144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5" name="Picture 3"/>
          <p:cNvPicPr>
            <a:picLocks noChangeAspect="1" noChangeArrowheads="1"/>
          </p:cNvPicPr>
          <p:nvPr/>
        </p:nvPicPr>
        <p:blipFill>
          <a:blip r:embed="rId3"/>
          <a:srcRect/>
          <a:stretch>
            <a:fillRect/>
          </a:stretch>
        </p:blipFill>
        <p:spPr bwMode="auto">
          <a:xfrm>
            <a:off x="838200" y="3352800"/>
            <a:ext cx="5715000" cy="328874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305800" cy="4572000"/>
          </a:xfrm>
        </p:spPr>
        <p:txBody>
          <a:bodyPr>
            <a:normAutofit/>
          </a:bodyPr>
          <a:lstStyle/>
          <a:p>
            <a:r>
              <a:rPr lang="en-US" sz="1800" dirty="0" smtClean="0"/>
              <a:t>Now go to the load balancer and copy </a:t>
            </a:r>
            <a:r>
              <a:rPr lang="en-US" sz="1800" b="1" dirty="0" smtClean="0">
                <a:solidFill>
                  <a:srgbClr val="FF0000"/>
                </a:solidFill>
              </a:rPr>
              <a:t>DNS</a:t>
            </a:r>
            <a:r>
              <a:rPr lang="en-US" sz="1800" dirty="0" smtClean="0"/>
              <a:t> to connect to the route 53.</a:t>
            </a:r>
          </a:p>
          <a:p>
            <a:endParaRPr lang="en-US" sz="1800" dirty="0" smtClean="0"/>
          </a:p>
          <a:p>
            <a:endParaRPr lang="en-US" sz="1800" dirty="0" smtClean="0"/>
          </a:p>
          <a:p>
            <a:endParaRPr lang="en-US" sz="1800" dirty="0" smtClean="0"/>
          </a:p>
          <a:p>
            <a:endParaRPr lang="en-US" sz="1800" dirty="0" smtClean="0"/>
          </a:p>
          <a:p>
            <a:endParaRPr lang="en-US" sz="1800" dirty="0" smtClean="0"/>
          </a:p>
          <a:p>
            <a:pPr>
              <a:buNone/>
            </a:pPr>
            <a:endParaRPr lang="en-US" sz="1800" dirty="0" smtClean="0"/>
          </a:p>
          <a:p>
            <a:r>
              <a:rPr lang="en-US" sz="1800" dirty="0" smtClean="0"/>
              <a:t>To your custom DNS Create </a:t>
            </a:r>
            <a:r>
              <a:rPr lang="en-US" sz="1800" b="1" dirty="0" smtClean="0">
                <a:solidFill>
                  <a:srgbClr val="00B050"/>
                </a:solidFill>
              </a:rPr>
              <a:t>CNAME record </a:t>
            </a:r>
            <a:r>
              <a:rPr lang="en-US" sz="1800" dirty="0" smtClean="0"/>
              <a:t>and paste your copied </a:t>
            </a:r>
            <a:r>
              <a:rPr lang="en-US" sz="1800" b="1" dirty="0" smtClean="0">
                <a:solidFill>
                  <a:srgbClr val="FF0000"/>
                </a:solidFill>
              </a:rPr>
              <a:t>DNS name </a:t>
            </a:r>
            <a:r>
              <a:rPr lang="en-US" sz="1800" dirty="0" smtClean="0"/>
              <a:t>in a value content. </a:t>
            </a:r>
          </a:p>
          <a:p>
            <a:r>
              <a:rPr lang="en-US" sz="1800" dirty="0" smtClean="0"/>
              <a:t>You are successfully created with the Auto Scaling Group</a:t>
            </a:r>
            <a:r>
              <a:rPr lang="en-US" sz="1800" dirty="0" smtClean="0"/>
              <a:t>.</a:t>
            </a:r>
          </a:p>
          <a:p>
            <a:r>
              <a:rPr lang="en-US" sz="1800" dirty="0" smtClean="0"/>
              <a:t>Now you can </a:t>
            </a:r>
            <a:r>
              <a:rPr lang="en-US" sz="1800" dirty="0" err="1" smtClean="0"/>
              <a:t>acess</a:t>
            </a:r>
            <a:r>
              <a:rPr lang="en-US" sz="1800" dirty="0" smtClean="0"/>
              <a:t> your web site using custom domain name.</a:t>
            </a:r>
            <a:endParaRPr lang="en-US" sz="1800" dirty="0" smtClean="0"/>
          </a:p>
          <a:p>
            <a:endParaRPr lang="en-US" sz="1800" dirty="0"/>
          </a:p>
        </p:txBody>
      </p:sp>
      <p:pic>
        <p:nvPicPr>
          <p:cNvPr id="24578" name="Picture 2"/>
          <p:cNvPicPr>
            <a:picLocks noChangeAspect="1" noChangeArrowheads="1"/>
          </p:cNvPicPr>
          <p:nvPr/>
        </p:nvPicPr>
        <p:blipFill>
          <a:blip r:embed="rId2"/>
          <a:srcRect/>
          <a:stretch>
            <a:fillRect/>
          </a:stretch>
        </p:blipFill>
        <p:spPr bwMode="auto">
          <a:xfrm>
            <a:off x="914400" y="685800"/>
            <a:ext cx="5181600" cy="2107024"/>
          </a:xfrm>
          <a:prstGeom prst="rect">
            <a:avLst/>
          </a:prstGeom>
          <a:noFill/>
          <a:ln w="9525">
            <a:noFill/>
            <a:miter lim="800000"/>
            <a:headEnd/>
            <a:tailEnd/>
          </a:ln>
          <a:effectLst/>
        </p:spPr>
      </p:pic>
      <p:sp>
        <p:nvSpPr>
          <p:cNvPr id="5" name="Rectangle 4"/>
          <p:cNvSpPr/>
          <p:nvPr/>
        </p:nvSpPr>
        <p:spPr>
          <a:xfrm>
            <a:off x="3429000" y="2286000"/>
            <a:ext cx="30480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1" name="Picture 5"/>
          <p:cNvPicPr>
            <a:picLocks noChangeAspect="1" noChangeArrowheads="1"/>
          </p:cNvPicPr>
          <p:nvPr/>
        </p:nvPicPr>
        <p:blipFill>
          <a:blip r:embed="rId3"/>
          <a:srcRect/>
          <a:stretch>
            <a:fillRect/>
          </a:stretch>
        </p:blipFill>
        <p:spPr bwMode="auto">
          <a:xfrm>
            <a:off x="1752600" y="4058592"/>
            <a:ext cx="6172200" cy="2597186"/>
          </a:xfrm>
          <a:prstGeom prst="rect">
            <a:avLst/>
          </a:prstGeom>
          <a:noFill/>
          <a:ln w="9525">
            <a:noFill/>
            <a:miter lim="800000"/>
            <a:headEnd/>
            <a:tailEnd/>
          </a:ln>
          <a:effectLst/>
        </p:spPr>
      </p:pic>
      <p:sp>
        <p:nvSpPr>
          <p:cNvPr id="9" name="Rectangle 8"/>
          <p:cNvSpPr/>
          <p:nvPr/>
        </p:nvSpPr>
        <p:spPr>
          <a:xfrm>
            <a:off x="6096000" y="4724400"/>
            <a:ext cx="1676400" cy="3048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72200" y="5181600"/>
            <a:ext cx="16002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639762"/>
          </a:xfrm>
        </p:spPr>
        <p:txBody>
          <a:bodyPr>
            <a:noAutofit/>
          </a:bodyPr>
          <a:lstStyle/>
          <a:p>
            <a:pPr algn="ctr"/>
            <a:r>
              <a:rPr lang="en-US" sz="3600" b="1" u="sng" dirty="0" smtClean="0"/>
              <a:t>2. Create Custom AMI</a:t>
            </a:r>
            <a:endParaRPr lang="en-US" sz="3600" b="1" u="sng" dirty="0"/>
          </a:p>
        </p:txBody>
      </p:sp>
      <p:sp>
        <p:nvSpPr>
          <p:cNvPr id="3" name="Content Placeholder 2"/>
          <p:cNvSpPr>
            <a:spLocks noGrp="1"/>
          </p:cNvSpPr>
          <p:nvPr>
            <p:ph sz="quarter" idx="1"/>
          </p:nvPr>
        </p:nvSpPr>
        <p:spPr>
          <a:xfrm>
            <a:off x="381000" y="1066800"/>
            <a:ext cx="7772400" cy="4572000"/>
          </a:xfrm>
        </p:spPr>
        <p:txBody>
          <a:bodyPr>
            <a:normAutofit/>
          </a:bodyPr>
          <a:lstStyle/>
          <a:p>
            <a:r>
              <a:rPr lang="en-US" sz="1800" dirty="0" smtClean="0"/>
              <a:t>Create ec2 instance and launch ec2 instance.</a:t>
            </a:r>
          </a:p>
          <a:p>
            <a:r>
              <a:rPr lang="en-US" sz="1800" dirty="0" smtClean="0"/>
              <a:t>Install required Packages in your EC2 server.</a:t>
            </a:r>
          </a:p>
          <a:p>
            <a:pPr lvl="1"/>
            <a:r>
              <a:rPr lang="en-US" sz="1800" dirty="0" err="1" smtClean="0"/>
              <a:t>sudo</a:t>
            </a:r>
            <a:r>
              <a:rPr lang="en-US" sz="1800" dirty="0" smtClean="0"/>
              <a:t> apt install </a:t>
            </a:r>
            <a:r>
              <a:rPr lang="en-US" sz="1800" dirty="0" err="1" smtClean="0"/>
              <a:t>git</a:t>
            </a:r>
            <a:r>
              <a:rPr lang="en-US" sz="1800" dirty="0" smtClean="0"/>
              <a:t>.</a:t>
            </a:r>
          </a:p>
          <a:p>
            <a:pPr lvl="1"/>
            <a:r>
              <a:rPr lang="en-US" sz="1800" dirty="0" err="1" smtClean="0"/>
              <a:t>Sudo</a:t>
            </a:r>
            <a:r>
              <a:rPr lang="en-US" sz="1800" dirty="0" smtClean="0"/>
              <a:t> </a:t>
            </a:r>
            <a:r>
              <a:rPr lang="en-US" sz="1800" dirty="0" smtClean="0"/>
              <a:t>apt install </a:t>
            </a:r>
            <a:r>
              <a:rPr lang="en-US" sz="1800" dirty="0" smtClean="0"/>
              <a:t>apache2.</a:t>
            </a:r>
          </a:p>
          <a:p>
            <a:r>
              <a:rPr lang="en-US" sz="2000" dirty="0" smtClean="0"/>
              <a:t>Select ec2 instance Actions-&gt; Image and templates -&gt; Create image.</a:t>
            </a:r>
          </a:p>
          <a:p>
            <a:endParaRPr lang="en-US" sz="1800" dirty="0" smtClean="0"/>
          </a:p>
          <a:p>
            <a:endParaRPr lang="en-US" sz="1800" dirty="0" smtClean="0"/>
          </a:p>
        </p:txBody>
      </p:sp>
      <p:pic>
        <p:nvPicPr>
          <p:cNvPr id="6146" name="Picture 2"/>
          <p:cNvPicPr>
            <a:picLocks noChangeAspect="1" noChangeArrowheads="1"/>
          </p:cNvPicPr>
          <p:nvPr/>
        </p:nvPicPr>
        <p:blipFill>
          <a:blip r:embed="rId2"/>
          <a:srcRect/>
          <a:stretch>
            <a:fillRect/>
          </a:stretch>
        </p:blipFill>
        <p:spPr bwMode="auto">
          <a:xfrm>
            <a:off x="152400" y="2971800"/>
            <a:ext cx="8683110" cy="28194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04800"/>
            <a:ext cx="7772400" cy="4572000"/>
          </a:xfrm>
        </p:spPr>
        <p:txBody>
          <a:bodyPr>
            <a:normAutofit/>
          </a:bodyPr>
          <a:lstStyle/>
          <a:p>
            <a:r>
              <a:rPr lang="en-US" sz="1800" dirty="0" smtClean="0"/>
              <a:t>Give image name.</a:t>
            </a:r>
          </a:p>
          <a:p>
            <a:r>
              <a:rPr lang="en-US" sz="1800" dirty="0" smtClean="0"/>
              <a:t>You will be allocated with the EBS volume with 8GB.</a:t>
            </a:r>
          </a:p>
          <a:p>
            <a:r>
              <a:rPr lang="en-US" sz="1800" dirty="0" smtClean="0"/>
              <a:t>Click on create image.</a:t>
            </a:r>
            <a:endParaRPr lang="en-US" sz="1800" dirty="0"/>
          </a:p>
        </p:txBody>
      </p:sp>
      <p:pic>
        <p:nvPicPr>
          <p:cNvPr id="7170" name="Picture 2"/>
          <p:cNvPicPr>
            <a:picLocks noChangeAspect="1" noChangeArrowheads="1"/>
          </p:cNvPicPr>
          <p:nvPr/>
        </p:nvPicPr>
        <p:blipFill>
          <a:blip r:embed="rId2"/>
          <a:srcRect/>
          <a:stretch>
            <a:fillRect/>
          </a:stretch>
        </p:blipFill>
        <p:spPr bwMode="auto">
          <a:xfrm>
            <a:off x="457200" y="1371600"/>
            <a:ext cx="7086600" cy="239947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838200" y="3962400"/>
            <a:ext cx="6858000" cy="2631242"/>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457200"/>
            <a:ext cx="8458200" cy="4572000"/>
          </a:xfrm>
        </p:spPr>
        <p:txBody>
          <a:bodyPr>
            <a:normAutofit/>
          </a:bodyPr>
          <a:lstStyle/>
          <a:p>
            <a:r>
              <a:rPr lang="en-US" sz="1800" dirty="0" smtClean="0"/>
              <a:t>When you create the image it is called as golden image.</a:t>
            </a:r>
          </a:p>
          <a:p>
            <a:r>
              <a:rPr lang="en-US" sz="1800" dirty="0" smtClean="0"/>
              <a:t>Now along with your Golden image automatically you will be allocated to the snapshots  by default by </a:t>
            </a:r>
            <a:r>
              <a:rPr lang="en-US" sz="1800" dirty="0" err="1" smtClean="0"/>
              <a:t>aws</a:t>
            </a:r>
            <a:r>
              <a:rPr lang="en-US" sz="1800" dirty="0" smtClean="0"/>
              <a:t>.</a:t>
            </a:r>
          </a:p>
          <a:p>
            <a:endParaRPr lang="en-US" sz="1800" dirty="0" smtClean="0"/>
          </a:p>
          <a:p>
            <a:endParaRPr lang="en-US" sz="1800" dirty="0" smtClean="0"/>
          </a:p>
          <a:p>
            <a:endParaRPr lang="en-US" sz="1800" dirty="0" smtClean="0"/>
          </a:p>
          <a:p>
            <a:r>
              <a:rPr lang="en-US" sz="1800" dirty="0" smtClean="0"/>
              <a:t>Now, when you launch your new instance you can see that we can use our custom AMI.  </a:t>
            </a:r>
          </a:p>
        </p:txBody>
      </p:sp>
      <p:pic>
        <p:nvPicPr>
          <p:cNvPr id="8194" name="Picture 2"/>
          <p:cNvPicPr>
            <a:picLocks noChangeAspect="1" noChangeArrowheads="1"/>
          </p:cNvPicPr>
          <p:nvPr/>
        </p:nvPicPr>
        <p:blipFill>
          <a:blip r:embed="rId2"/>
          <a:srcRect/>
          <a:stretch>
            <a:fillRect/>
          </a:stretch>
        </p:blipFill>
        <p:spPr bwMode="auto">
          <a:xfrm>
            <a:off x="457199" y="1447800"/>
            <a:ext cx="7971363" cy="10668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762000" y="3124200"/>
            <a:ext cx="6172200" cy="3318659"/>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algn="ctr"/>
            <a:r>
              <a:rPr lang="en-US" sz="3600" b="1" u="sng" dirty="0" smtClean="0"/>
              <a:t>3. Elastic </a:t>
            </a:r>
            <a:r>
              <a:rPr lang="en-US" sz="3600" b="1" u="sng" dirty="0" smtClean="0"/>
              <a:t>Load Balancing (ELB)</a:t>
            </a:r>
            <a:endParaRPr lang="en-US" sz="3600" b="1" u="sng" dirty="0"/>
          </a:p>
        </p:txBody>
      </p:sp>
      <p:sp>
        <p:nvSpPr>
          <p:cNvPr id="3" name="Content Placeholder 2"/>
          <p:cNvSpPr>
            <a:spLocks noGrp="1"/>
          </p:cNvSpPr>
          <p:nvPr>
            <p:ph sz="quarter" idx="1"/>
          </p:nvPr>
        </p:nvSpPr>
        <p:spPr>
          <a:xfrm>
            <a:off x="381000" y="1143000"/>
            <a:ext cx="8458200" cy="4572000"/>
          </a:xfrm>
        </p:spPr>
        <p:txBody>
          <a:bodyPr>
            <a:normAutofit/>
          </a:bodyPr>
          <a:lstStyle/>
          <a:p>
            <a:r>
              <a:rPr lang="en-US" sz="1800" dirty="0" smtClean="0"/>
              <a:t>It is </a:t>
            </a:r>
            <a:r>
              <a:rPr lang="en-US" sz="1800" dirty="0" smtClean="0"/>
              <a:t>an AWS service that automatically distributes incoming application traffic across multiple targets, such as Amazon EC2 instances, containers, and IP addresses, in one or more Availability Zones. This helps ensure that your application can handle varying levels of traffic and improves availability.</a:t>
            </a:r>
            <a:endParaRPr lang="en-US" sz="1800" dirty="0"/>
          </a:p>
        </p:txBody>
      </p:sp>
      <p:pic>
        <p:nvPicPr>
          <p:cNvPr id="1026" name="Picture 2"/>
          <p:cNvPicPr>
            <a:picLocks noChangeAspect="1" noChangeArrowheads="1"/>
          </p:cNvPicPr>
          <p:nvPr/>
        </p:nvPicPr>
        <p:blipFill>
          <a:blip r:embed="rId2"/>
          <a:srcRect/>
          <a:stretch>
            <a:fillRect/>
          </a:stretch>
        </p:blipFill>
        <p:spPr bwMode="auto">
          <a:xfrm>
            <a:off x="990600" y="2438400"/>
            <a:ext cx="7400018" cy="416243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533400"/>
            <a:ext cx="7772400" cy="4572000"/>
          </a:xfrm>
        </p:spPr>
        <p:txBody>
          <a:bodyPr>
            <a:noAutofit/>
          </a:bodyPr>
          <a:lstStyle/>
          <a:p>
            <a:pPr>
              <a:buNone/>
            </a:pPr>
            <a:r>
              <a:rPr lang="en-US" sz="1800" dirty="0" smtClean="0"/>
              <a:t>Here </a:t>
            </a:r>
            <a:r>
              <a:rPr lang="en-US" sz="1800" dirty="0" smtClean="0"/>
              <a:t>are some key points about ELB:</a:t>
            </a:r>
          </a:p>
          <a:p>
            <a:r>
              <a:rPr lang="en-US" sz="1800" b="1" dirty="0" smtClean="0"/>
              <a:t>Distribution of Incoming Traffic</a:t>
            </a:r>
            <a:r>
              <a:rPr lang="en-US" sz="1800" dirty="0" smtClean="0"/>
              <a:t>:</a:t>
            </a:r>
          </a:p>
          <a:p>
            <a:pPr lvl="1"/>
            <a:r>
              <a:rPr lang="en-US" sz="1800" dirty="0" smtClean="0"/>
              <a:t>ELB distributes incoming traffic evenly across multiple instances or targets within a specified region.</a:t>
            </a:r>
          </a:p>
          <a:p>
            <a:r>
              <a:rPr lang="en-US" sz="1800" b="1" dirty="0" smtClean="0"/>
              <a:t>Availability Zones</a:t>
            </a:r>
            <a:r>
              <a:rPr lang="en-US" sz="1800" dirty="0" smtClean="0"/>
              <a:t>:</a:t>
            </a:r>
          </a:p>
          <a:p>
            <a:pPr lvl="1"/>
            <a:r>
              <a:rPr lang="en-US" sz="1800" dirty="0" smtClean="0"/>
              <a:t>ELB automatically routes traffic to healthy targets in different Availability Zones (AZs) to ensure high availability and fault tolerance</a:t>
            </a:r>
            <a:r>
              <a:rPr lang="en-US" sz="1800" dirty="0" smtClean="0"/>
              <a:t>.</a:t>
            </a:r>
            <a:endParaRPr lang="en-US" sz="1800" dirty="0" smtClean="0"/>
          </a:p>
          <a:p>
            <a:r>
              <a:rPr lang="en-US" sz="1800" b="1" dirty="0" smtClean="0"/>
              <a:t>Health Checks</a:t>
            </a:r>
            <a:r>
              <a:rPr lang="en-US" sz="1800" dirty="0" smtClean="0"/>
              <a:t>:</a:t>
            </a:r>
          </a:p>
          <a:p>
            <a:pPr lvl="1"/>
            <a:r>
              <a:rPr lang="en-US" sz="1800" dirty="0" smtClean="0"/>
              <a:t>ELB regularly checks the health of its registered targets. If a target is considered unhealthy, it will stop sending traffic to it until it recovers.</a:t>
            </a:r>
          </a:p>
          <a:p>
            <a:r>
              <a:rPr lang="en-US" sz="1800" b="1" dirty="0" smtClean="0"/>
              <a:t>Auto Scaling Integration</a:t>
            </a:r>
            <a:r>
              <a:rPr lang="en-US" sz="1800" dirty="0" smtClean="0"/>
              <a:t>:</a:t>
            </a:r>
          </a:p>
          <a:p>
            <a:pPr lvl="1"/>
            <a:r>
              <a:rPr lang="en-US" sz="1800" dirty="0" smtClean="0"/>
              <a:t>ELB works seamlessly with Auto Scaling, allowing you to dynamically adjust the number of instances based on traffic patterns.</a:t>
            </a:r>
          </a:p>
          <a:p>
            <a:r>
              <a:rPr lang="en-US" sz="1800" b="1" dirty="0" smtClean="0"/>
              <a:t>SSL/TLS Termination</a:t>
            </a:r>
            <a:r>
              <a:rPr lang="en-US" sz="1800" dirty="0" smtClean="0"/>
              <a:t>:</a:t>
            </a:r>
          </a:p>
          <a:p>
            <a:pPr lvl="1"/>
            <a:r>
              <a:rPr lang="en-US" sz="1800" dirty="0" smtClean="0"/>
              <a:t>ELB can offload SSL/TLS decryption, reducing the processing burden on backend servers.</a:t>
            </a:r>
          </a:p>
          <a:p>
            <a:r>
              <a:rPr lang="en-US" sz="1800" b="1" dirty="0" smtClean="0"/>
              <a:t>Path-Based and Host-Based Routing</a:t>
            </a:r>
            <a:r>
              <a:rPr lang="en-US" sz="1800" dirty="0" smtClean="0"/>
              <a:t>:</a:t>
            </a:r>
          </a:p>
          <a:p>
            <a:pPr lvl="1"/>
            <a:r>
              <a:rPr lang="en-US" sz="1800" dirty="0" smtClean="0"/>
              <a:t>Application Load Balancer supports path-based and host-based routing, allowing you to direct traffic to different sets of targets based on the request path or host.</a:t>
            </a:r>
          </a:p>
          <a:p>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7772400" cy="639762"/>
          </a:xfrm>
        </p:spPr>
        <p:txBody>
          <a:bodyPr>
            <a:noAutofit/>
          </a:bodyPr>
          <a:lstStyle/>
          <a:p>
            <a:pPr algn="ctr"/>
            <a:r>
              <a:rPr lang="en-US" sz="3600" b="1" u="sng" dirty="0" smtClean="0"/>
              <a:t>4. Auto Scaling Group</a:t>
            </a:r>
            <a:endParaRPr lang="en-US" sz="3600" b="1" u="sng" dirty="0"/>
          </a:p>
        </p:txBody>
      </p:sp>
      <p:sp>
        <p:nvSpPr>
          <p:cNvPr id="3" name="Content Placeholder 2"/>
          <p:cNvSpPr>
            <a:spLocks noGrp="1"/>
          </p:cNvSpPr>
          <p:nvPr>
            <p:ph sz="quarter" idx="1"/>
          </p:nvPr>
        </p:nvSpPr>
        <p:spPr>
          <a:xfrm>
            <a:off x="533400" y="1066800"/>
            <a:ext cx="8229600" cy="4572000"/>
          </a:xfrm>
        </p:spPr>
        <p:txBody>
          <a:bodyPr>
            <a:normAutofit/>
          </a:bodyPr>
          <a:lstStyle/>
          <a:p>
            <a:r>
              <a:rPr lang="en-US" sz="1800" dirty="0" smtClean="0"/>
              <a:t>Auto Scaling is an AWS service that automatically adjusts the number of resources (such as Amazon EC2 instances) in your application's fleet based on real-time demand. This helps maintain a consistent and predictable performance while also optimizing costs.</a:t>
            </a:r>
            <a:endParaRPr lang="en-US" sz="1800" dirty="0"/>
          </a:p>
        </p:txBody>
      </p:sp>
      <p:pic>
        <p:nvPicPr>
          <p:cNvPr id="1026" name="Picture 2"/>
          <p:cNvPicPr>
            <a:picLocks noChangeAspect="1" noChangeArrowheads="1"/>
          </p:cNvPicPr>
          <p:nvPr/>
        </p:nvPicPr>
        <p:blipFill>
          <a:blip r:embed="rId2"/>
          <a:srcRect/>
          <a:stretch>
            <a:fillRect/>
          </a:stretch>
        </p:blipFill>
        <p:spPr bwMode="auto">
          <a:xfrm>
            <a:off x="838200" y="2362200"/>
            <a:ext cx="7600950" cy="4316524"/>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1500</TotalTime>
  <Words>1542</Words>
  <Application>Microsoft Office PowerPoint</Application>
  <PresentationFormat>On-screen Show (4:3)</PresentationFormat>
  <Paragraphs>250</Paragraphs>
  <Slides>36</Slides>
  <Notes>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Equity</vt:lpstr>
      <vt:lpstr>Auto Scaling Group</vt:lpstr>
      <vt:lpstr>Content: </vt:lpstr>
      <vt:lpstr>1. IAM Image (Custom AMI)</vt:lpstr>
      <vt:lpstr>2. Create Custom AMI</vt:lpstr>
      <vt:lpstr>Slide 5</vt:lpstr>
      <vt:lpstr>Slide 6</vt:lpstr>
      <vt:lpstr>3. Elastic Load Balancing (ELB)</vt:lpstr>
      <vt:lpstr>Slide 8</vt:lpstr>
      <vt:lpstr>4. Auto Scaling Group</vt:lpstr>
      <vt:lpstr>Slide 10</vt:lpstr>
      <vt:lpstr>5.ASG Architecture</vt:lpstr>
      <vt:lpstr>6. Network Load Balancer (NLB)</vt:lpstr>
      <vt:lpstr>Slide 13</vt:lpstr>
      <vt:lpstr>Slide 14</vt:lpstr>
      <vt:lpstr>Slide 15</vt:lpstr>
      <vt:lpstr>7. Steps to Create Auto Scaling Group</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Dell</cp:lastModifiedBy>
  <cp:revision>68</cp:revision>
  <dcterms:created xsi:type="dcterms:W3CDTF">2006-08-16T00:00:00Z</dcterms:created>
  <dcterms:modified xsi:type="dcterms:W3CDTF">2023-10-17T14:53:08Z</dcterms:modified>
</cp:coreProperties>
</file>